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6"/>
  </p:notesMasterIdLst>
  <p:sldIdLst>
    <p:sldId id="589" r:id="rId2"/>
    <p:sldId id="590" r:id="rId3"/>
    <p:sldId id="328" r:id="rId4"/>
    <p:sldId id="318" r:id="rId5"/>
    <p:sldId id="591" r:id="rId6"/>
    <p:sldId id="592" r:id="rId7"/>
    <p:sldId id="320" r:id="rId8"/>
    <p:sldId id="322" r:id="rId9"/>
    <p:sldId id="323" r:id="rId10"/>
    <p:sldId id="593" r:id="rId11"/>
    <p:sldId id="319" r:id="rId12"/>
    <p:sldId id="594" r:id="rId13"/>
    <p:sldId id="595" r:id="rId14"/>
    <p:sldId id="596" r:id="rId15"/>
    <p:sldId id="597" r:id="rId16"/>
    <p:sldId id="598" r:id="rId17"/>
    <p:sldId id="599" r:id="rId18"/>
    <p:sldId id="600" r:id="rId19"/>
    <p:sldId id="601" r:id="rId20"/>
    <p:sldId id="602" r:id="rId21"/>
    <p:sldId id="603" r:id="rId22"/>
    <p:sldId id="329" r:id="rId23"/>
    <p:sldId id="257" r:id="rId24"/>
    <p:sldId id="307" r:id="rId25"/>
    <p:sldId id="588" r:id="rId26"/>
    <p:sldId id="306" r:id="rId27"/>
    <p:sldId id="327" r:id="rId28"/>
    <p:sldId id="330" r:id="rId29"/>
    <p:sldId id="491" r:id="rId30"/>
    <p:sldId id="331" r:id="rId31"/>
    <p:sldId id="332" r:id="rId32"/>
    <p:sldId id="413" r:id="rId33"/>
    <p:sldId id="493" r:id="rId34"/>
    <p:sldId id="494" r:id="rId35"/>
    <p:sldId id="495" r:id="rId36"/>
    <p:sldId id="496" r:id="rId37"/>
    <p:sldId id="49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414" r:id="rId52"/>
    <p:sldId id="417" r:id="rId53"/>
    <p:sldId id="416" r:id="rId54"/>
    <p:sldId id="346" r:id="rId55"/>
    <p:sldId id="350" r:id="rId56"/>
    <p:sldId id="349" r:id="rId57"/>
    <p:sldId id="348" r:id="rId58"/>
    <p:sldId id="347" r:id="rId59"/>
    <p:sldId id="351" r:id="rId60"/>
    <p:sldId id="352" r:id="rId61"/>
    <p:sldId id="353" r:id="rId62"/>
    <p:sldId id="354" r:id="rId63"/>
    <p:sldId id="355" r:id="rId64"/>
    <p:sldId id="356" r:id="rId65"/>
    <p:sldId id="357" r:id="rId66"/>
    <p:sldId id="358" r:id="rId67"/>
    <p:sldId id="359" r:id="rId68"/>
    <p:sldId id="418" r:id="rId69"/>
    <p:sldId id="421" r:id="rId70"/>
    <p:sldId id="498" r:id="rId71"/>
    <p:sldId id="497" r:id="rId72"/>
    <p:sldId id="419" r:id="rId73"/>
    <p:sldId id="502" r:id="rId74"/>
    <p:sldId id="423" r:id="rId75"/>
    <p:sldId id="501" r:id="rId76"/>
    <p:sldId id="500" r:id="rId77"/>
    <p:sldId id="499" r:id="rId78"/>
    <p:sldId id="420" r:id="rId79"/>
    <p:sldId id="503" r:id="rId80"/>
    <p:sldId id="504" r:id="rId81"/>
    <p:sldId id="505" r:id="rId82"/>
    <p:sldId id="506" r:id="rId83"/>
    <p:sldId id="507" r:id="rId84"/>
    <p:sldId id="508" r:id="rId85"/>
    <p:sldId id="509" r:id="rId86"/>
    <p:sldId id="510" r:id="rId87"/>
    <p:sldId id="511" r:id="rId88"/>
    <p:sldId id="512" r:id="rId89"/>
    <p:sldId id="513" r:id="rId90"/>
    <p:sldId id="514" r:id="rId91"/>
    <p:sldId id="515" r:id="rId92"/>
    <p:sldId id="516" r:id="rId93"/>
    <p:sldId id="360" r:id="rId94"/>
    <p:sldId id="361" r:id="rId95"/>
    <p:sldId id="370" r:id="rId96"/>
    <p:sldId id="371" r:id="rId97"/>
    <p:sldId id="543" r:id="rId98"/>
    <p:sldId id="517" r:id="rId99"/>
    <p:sldId id="369" r:id="rId100"/>
    <p:sldId id="518" r:id="rId101"/>
    <p:sldId id="519" r:id="rId102"/>
    <p:sldId id="520" r:id="rId103"/>
    <p:sldId id="521" r:id="rId104"/>
    <p:sldId id="522" r:id="rId105"/>
    <p:sldId id="364" r:id="rId106"/>
    <p:sldId id="525" r:id="rId107"/>
    <p:sldId id="530" r:id="rId108"/>
    <p:sldId id="532" r:id="rId109"/>
    <p:sldId id="531" r:id="rId110"/>
    <p:sldId id="526" r:id="rId111"/>
    <p:sldId id="527" r:id="rId112"/>
    <p:sldId id="535" r:id="rId113"/>
    <p:sldId id="534" r:id="rId114"/>
    <p:sldId id="533" r:id="rId115"/>
    <p:sldId id="528" r:id="rId116"/>
    <p:sldId id="529" r:id="rId117"/>
    <p:sldId id="537" r:id="rId118"/>
    <p:sldId id="536" r:id="rId119"/>
    <p:sldId id="524" r:id="rId120"/>
    <p:sldId id="523" r:id="rId121"/>
    <p:sldId id="541" r:id="rId122"/>
    <p:sldId id="540" r:id="rId123"/>
    <p:sldId id="539" r:id="rId124"/>
    <p:sldId id="538" r:id="rId125"/>
    <p:sldId id="373" r:id="rId126"/>
    <p:sldId id="542" r:id="rId127"/>
    <p:sldId id="380" r:id="rId128"/>
    <p:sldId id="381" r:id="rId129"/>
    <p:sldId id="382" r:id="rId130"/>
    <p:sldId id="383" r:id="rId131"/>
    <p:sldId id="544" r:id="rId132"/>
    <p:sldId id="576" r:id="rId133"/>
    <p:sldId id="577" r:id="rId134"/>
    <p:sldId id="578" r:id="rId135"/>
    <p:sldId id="545" r:id="rId136"/>
    <p:sldId id="546" r:id="rId137"/>
    <p:sldId id="579" r:id="rId138"/>
    <p:sldId id="580" r:id="rId139"/>
    <p:sldId id="547" r:id="rId140"/>
    <p:sldId id="548" r:id="rId141"/>
    <p:sldId id="549" r:id="rId142"/>
    <p:sldId id="550" r:id="rId143"/>
    <p:sldId id="583" r:id="rId144"/>
    <p:sldId id="584" r:id="rId145"/>
    <p:sldId id="582" r:id="rId146"/>
    <p:sldId id="581" r:id="rId147"/>
    <p:sldId id="385" r:id="rId148"/>
    <p:sldId id="386" r:id="rId149"/>
    <p:sldId id="387" r:id="rId150"/>
    <p:sldId id="388" r:id="rId151"/>
    <p:sldId id="574" r:id="rId152"/>
    <p:sldId id="575" r:id="rId153"/>
    <p:sldId id="553" r:id="rId154"/>
    <p:sldId id="390" r:id="rId155"/>
    <p:sldId id="554" r:id="rId156"/>
    <p:sldId id="565" r:id="rId157"/>
    <p:sldId id="566" r:id="rId158"/>
    <p:sldId id="567" r:id="rId159"/>
    <p:sldId id="391" r:id="rId160"/>
    <p:sldId id="558" r:id="rId161"/>
    <p:sldId id="557" r:id="rId162"/>
    <p:sldId id="569" r:id="rId163"/>
    <p:sldId id="568" r:id="rId164"/>
    <p:sldId id="559" r:id="rId165"/>
    <p:sldId id="560" r:id="rId166"/>
    <p:sldId id="561" r:id="rId167"/>
    <p:sldId id="570" r:id="rId168"/>
    <p:sldId id="571" r:id="rId169"/>
    <p:sldId id="562" r:id="rId170"/>
    <p:sldId id="563" r:id="rId171"/>
    <p:sldId id="564" r:id="rId172"/>
    <p:sldId id="572" r:id="rId173"/>
    <p:sldId id="573" r:id="rId174"/>
    <p:sldId id="279" r:id="rId1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1BBAF"/>
    <a:srgbClr val="FFCA4F"/>
    <a:srgbClr val="854F89"/>
    <a:srgbClr val="FFE152"/>
    <a:srgbClr val="DD00FF"/>
    <a:srgbClr val="D8D5ED"/>
    <a:srgbClr val="B5FCFF"/>
    <a:srgbClr val="40B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3321B-2AB8-46D9-B4E8-08621898B75B}"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183A-83C3-42B7-BF6B-AF1BCED96ED6}" type="slidenum">
              <a:rPr lang="en-US" smtClean="0"/>
              <a:t>‹#›</a:t>
            </a:fld>
            <a:endParaRPr lang="en-US"/>
          </a:p>
        </p:txBody>
      </p:sp>
    </p:spTree>
    <p:extLst>
      <p:ext uri="{BB962C8B-B14F-4D97-AF65-F5344CB8AC3E}">
        <p14:creationId xmlns:p14="http://schemas.microsoft.com/office/powerpoint/2010/main" val="1605285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54</a:t>
            </a:fld>
            <a:endParaRPr lang="en-US" dirty="0"/>
          </a:p>
        </p:txBody>
      </p:sp>
    </p:spTree>
    <p:extLst>
      <p:ext uri="{BB962C8B-B14F-4D97-AF65-F5344CB8AC3E}">
        <p14:creationId xmlns:p14="http://schemas.microsoft.com/office/powerpoint/2010/main" val="3131360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63</a:t>
            </a:fld>
            <a:endParaRPr lang="en-US" dirty="0"/>
          </a:p>
        </p:txBody>
      </p:sp>
    </p:spTree>
    <p:extLst>
      <p:ext uri="{BB962C8B-B14F-4D97-AF65-F5344CB8AC3E}">
        <p14:creationId xmlns:p14="http://schemas.microsoft.com/office/powerpoint/2010/main" val="3192403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64</a:t>
            </a:fld>
            <a:endParaRPr lang="en-US" dirty="0"/>
          </a:p>
        </p:txBody>
      </p:sp>
    </p:spTree>
    <p:extLst>
      <p:ext uri="{BB962C8B-B14F-4D97-AF65-F5344CB8AC3E}">
        <p14:creationId xmlns:p14="http://schemas.microsoft.com/office/powerpoint/2010/main" val="3503670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65</a:t>
            </a:fld>
            <a:endParaRPr lang="en-US" dirty="0"/>
          </a:p>
        </p:txBody>
      </p:sp>
    </p:spTree>
    <p:extLst>
      <p:ext uri="{BB962C8B-B14F-4D97-AF65-F5344CB8AC3E}">
        <p14:creationId xmlns:p14="http://schemas.microsoft.com/office/powerpoint/2010/main" val="2488560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66</a:t>
            </a:fld>
            <a:endParaRPr lang="en-US" dirty="0"/>
          </a:p>
        </p:txBody>
      </p:sp>
    </p:spTree>
    <p:extLst>
      <p:ext uri="{BB962C8B-B14F-4D97-AF65-F5344CB8AC3E}">
        <p14:creationId xmlns:p14="http://schemas.microsoft.com/office/powerpoint/2010/main" val="2315410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67</a:t>
            </a:fld>
            <a:endParaRPr lang="en-US" dirty="0"/>
          </a:p>
        </p:txBody>
      </p:sp>
    </p:spTree>
    <p:extLst>
      <p:ext uri="{BB962C8B-B14F-4D97-AF65-F5344CB8AC3E}">
        <p14:creationId xmlns:p14="http://schemas.microsoft.com/office/powerpoint/2010/main" val="2643749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69</a:t>
            </a:fld>
            <a:endParaRPr lang="en-US" dirty="0"/>
          </a:p>
        </p:txBody>
      </p:sp>
    </p:spTree>
    <p:extLst>
      <p:ext uri="{BB962C8B-B14F-4D97-AF65-F5344CB8AC3E}">
        <p14:creationId xmlns:p14="http://schemas.microsoft.com/office/powerpoint/2010/main" val="3497460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70</a:t>
            </a:fld>
            <a:endParaRPr lang="en-US" dirty="0"/>
          </a:p>
        </p:txBody>
      </p:sp>
    </p:spTree>
    <p:extLst>
      <p:ext uri="{BB962C8B-B14F-4D97-AF65-F5344CB8AC3E}">
        <p14:creationId xmlns:p14="http://schemas.microsoft.com/office/powerpoint/2010/main" val="3612290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71</a:t>
            </a:fld>
            <a:endParaRPr lang="en-US" dirty="0"/>
          </a:p>
        </p:txBody>
      </p:sp>
    </p:spTree>
    <p:extLst>
      <p:ext uri="{BB962C8B-B14F-4D97-AF65-F5344CB8AC3E}">
        <p14:creationId xmlns:p14="http://schemas.microsoft.com/office/powerpoint/2010/main" val="2795139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73</a:t>
            </a:fld>
            <a:endParaRPr lang="en-US" dirty="0"/>
          </a:p>
        </p:txBody>
      </p:sp>
    </p:spTree>
    <p:extLst>
      <p:ext uri="{BB962C8B-B14F-4D97-AF65-F5344CB8AC3E}">
        <p14:creationId xmlns:p14="http://schemas.microsoft.com/office/powerpoint/2010/main" val="2087696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74</a:t>
            </a:fld>
            <a:endParaRPr lang="en-US" dirty="0"/>
          </a:p>
        </p:txBody>
      </p:sp>
    </p:spTree>
    <p:extLst>
      <p:ext uri="{BB962C8B-B14F-4D97-AF65-F5344CB8AC3E}">
        <p14:creationId xmlns:p14="http://schemas.microsoft.com/office/powerpoint/2010/main" val="3600596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55</a:t>
            </a:fld>
            <a:endParaRPr lang="en-US" dirty="0"/>
          </a:p>
        </p:txBody>
      </p:sp>
    </p:spTree>
    <p:extLst>
      <p:ext uri="{BB962C8B-B14F-4D97-AF65-F5344CB8AC3E}">
        <p14:creationId xmlns:p14="http://schemas.microsoft.com/office/powerpoint/2010/main" val="3866769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75</a:t>
            </a:fld>
            <a:endParaRPr lang="en-US" dirty="0"/>
          </a:p>
        </p:txBody>
      </p:sp>
    </p:spTree>
    <p:extLst>
      <p:ext uri="{BB962C8B-B14F-4D97-AF65-F5344CB8AC3E}">
        <p14:creationId xmlns:p14="http://schemas.microsoft.com/office/powerpoint/2010/main" val="3850281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76</a:t>
            </a:fld>
            <a:endParaRPr lang="en-US" dirty="0"/>
          </a:p>
        </p:txBody>
      </p:sp>
    </p:spTree>
    <p:extLst>
      <p:ext uri="{BB962C8B-B14F-4D97-AF65-F5344CB8AC3E}">
        <p14:creationId xmlns:p14="http://schemas.microsoft.com/office/powerpoint/2010/main" val="3940267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77</a:t>
            </a:fld>
            <a:endParaRPr lang="en-US" dirty="0"/>
          </a:p>
        </p:txBody>
      </p:sp>
    </p:spTree>
    <p:extLst>
      <p:ext uri="{BB962C8B-B14F-4D97-AF65-F5344CB8AC3E}">
        <p14:creationId xmlns:p14="http://schemas.microsoft.com/office/powerpoint/2010/main" val="1163736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79</a:t>
            </a:fld>
            <a:endParaRPr lang="en-US" dirty="0"/>
          </a:p>
        </p:txBody>
      </p:sp>
    </p:spTree>
    <p:extLst>
      <p:ext uri="{BB962C8B-B14F-4D97-AF65-F5344CB8AC3E}">
        <p14:creationId xmlns:p14="http://schemas.microsoft.com/office/powerpoint/2010/main" val="3874520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80</a:t>
            </a:fld>
            <a:endParaRPr lang="en-US" dirty="0"/>
          </a:p>
        </p:txBody>
      </p:sp>
    </p:spTree>
    <p:extLst>
      <p:ext uri="{BB962C8B-B14F-4D97-AF65-F5344CB8AC3E}">
        <p14:creationId xmlns:p14="http://schemas.microsoft.com/office/powerpoint/2010/main" val="2260501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81</a:t>
            </a:fld>
            <a:endParaRPr lang="en-US" dirty="0"/>
          </a:p>
        </p:txBody>
      </p:sp>
    </p:spTree>
    <p:extLst>
      <p:ext uri="{BB962C8B-B14F-4D97-AF65-F5344CB8AC3E}">
        <p14:creationId xmlns:p14="http://schemas.microsoft.com/office/powerpoint/2010/main" val="2403355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82</a:t>
            </a:fld>
            <a:endParaRPr lang="en-US" dirty="0"/>
          </a:p>
        </p:txBody>
      </p:sp>
    </p:spTree>
    <p:extLst>
      <p:ext uri="{BB962C8B-B14F-4D97-AF65-F5344CB8AC3E}">
        <p14:creationId xmlns:p14="http://schemas.microsoft.com/office/powerpoint/2010/main" val="3861095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83</a:t>
            </a:fld>
            <a:endParaRPr lang="en-US" dirty="0"/>
          </a:p>
        </p:txBody>
      </p:sp>
    </p:spTree>
    <p:extLst>
      <p:ext uri="{BB962C8B-B14F-4D97-AF65-F5344CB8AC3E}">
        <p14:creationId xmlns:p14="http://schemas.microsoft.com/office/powerpoint/2010/main" val="4121135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84</a:t>
            </a:fld>
            <a:endParaRPr lang="en-US" dirty="0"/>
          </a:p>
        </p:txBody>
      </p:sp>
    </p:spTree>
    <p:extLst>
      <p:ext uri="{BB962C8B-B14F-4D97-AF65-F5344CB8AC3E}">
        <p14:creationId xmlns:p14="http://schemas.microsoft.com/office/powerpoint/2010/main" val="1387070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85</a:t>
            </a:fld>
            <a:endParaRPr lang="en-US" dirty="0"/>
          </a:p>
        </p:txBody>
      </p:sp>
    </p:spTree>
    <p:extLst>
      <p:ext uri="{BB962C8B-B14F-4D97-AF65-F5344CB8AC3E}">
        <p14:creationId xmlns:p14="http://schemas.microsoft.com/office/powerpoint/2010/main" val="2536441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56</a:t>
            </a:fld>
            <a:endParaRPr lang="en-US" dirty="0"/>
          </a:p>
        </p:txBody>
      </p:sp>
    </p:spTree>
    <p:extLst>
      <p:ext uri="{BB962C8B-B14F-4D97-AF65-F5344CB8AC3E}">
        <p14:creationId xmlns:p14="http://schemas.microsoft.com/office/powerpoint/2010/main" val="1877433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86</a:t>
            </a:fld>
            <a:endParaRPr lang="en-US" dirty="0"/>
          </a:p>
        </p:txBody>
      </p:sp>
    </p:spTree>
    <p:extLst>
      <p:ext uri="{BB962C8B-B14F-4D97-AF65-F5344CB8AC3E}">
        <p14:creationId xmlns:p14="http://schemas.microsoft.com/office/powerpoint/2010/main" val="3378424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87</a:t>
            </a:fld>
            <a:endParaRPr lang="en-US" dirty="0"/>
          </a:p>
        </p:txBody>
      </p:sp>
    </p:spTree>
    <p:extLst>
      <p:ext uri="{BB962C8B-B14F-4D97-AF65-F5344CB8AC3E}">
        <p14:creationId xmlns:p14="http://schemas.microsoft.com/office/powerpoint/2010/main" val="3101342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88</a:t>
            </a:fld>
            <a:endParaRPr lang="en-US" dirty="0"/>
          </a:p>
        </p:txBody>
      </p:sp>
    </p:spTree>
    <p:extLst>
      <p:ext uri="{BB962C8B-B14F-4D97-AF65-F5344CB8AC3E}">
        <p14:creationId xmlns:p14="http://schemas.microsoft.com/office/powerpoint/2010/main" val="2203169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89</a:t>
            </a:fld>
            <a:endParaRPr lang="en-US" dirty="0"/>
          </a:p>
        </p:txBody>
      </p:sp>
    </p:spTree>
    <p:extLst>
      <p:ext uri="{BB962C8B-B14F-4D97-AF65-F5344CB8AC3E}">
        <p14:creationId xmlns:p14="http://schemas.microsoft.com/office/powerpoint/2010/main" val="3259409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90</a:t>
            </a:fld>
            <a:endParaRPr lang="en-US" dirty="0"/>
          </a:p>
        </p:txBody>
      </p:sp>
    </p:spTree>
    <p:extLst>
      <p:ext uri="{BB962C8B-B14F-4D97-AF65-F5344CB8AC3E}">
        <p14:creationId xmlns:p14="http://schemas.microsoft.com/office/powerpoint/2010/main" val="937047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91</a:t>
            </a:fld>
            <a:endParaRPr lang="en-US" dirty="0"/>
          </a:p>
        </p:txBody>
      </p:sp>
    </p:spTree>
    <p:extLst>
      <p:ext uri="{BB962C8B-B14F-4D97-AF65-F5344CB8AC3E}">
        <p14:creationId xmlns:p14="http://schemas.microsoft.com/office/powerpoint/2010/main" val="3855370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92</a:t>
            </a:fld>
            <a:endParaRPr lang="en-US" dirty="0"/>
          </a:p>
        </p:txBody>
      </p:sp>
    </p:spTree>
    <p:extLst>
      <p:ext uri="{BB962C8B-B14F-4D97-AF65-F5344CB8AC3E}">
        <p14:creationId xmlns:p14="http://schemas.microsoft.com/office/powerpoint/2010/main" val="2427628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101</a:t>
            </a:fld>
            <a:endParaRPr lang="en-US" dirty="0"/>
          </a:p>
        </p:txBody>
      </p:sp>
    </p:spTree>
    <p:extLst>
      <p:ext uri="{BB962C8B-B14F-4D97-AF65-F5344CB8AC3E}">
        <p14:creationId xmlns:p14="http://schemas.microsoft.com/office/powerpoint/2010/main" val="2872460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102</a:t>
            </a:fld>
            <a:endParaRPr lang="en-US" dirty="0"/>
          </a:p>
        </p:txBody>
      </p:sp>
    </p:spTree>
    <p:extLst>
      <p:ext uri="{BB962C8B-B14F-4D97-AF65-F5344CB8AC3E}">
        <p14:creationId xmlns:p14="http://schemas.microsoft.com/office/powerpoint/2010/main" val="4104809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103</a:t>
            </a:fld>
            <a:endParaRPr lang="en-US" dirty="0"/>
          </a:p>
        </p:txBody>
      </p:sp>
    </p:spTree>
    <p:extLst>
      <p:ext uri="{BB962C8B-B14F-4D97-AF65-F5344CB8AC3E}">
        <p14:creationId xmlns:p14="http://schemas.microsoft.com/office/powerpoint/2010/main" val="52579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57</a:t>
            </a:fld>
            <a:endParaRPr lang="en-US" dirty="0"/>
          </a:p>
        </p:txBody>
      </p:sp>
    </p:spTree>
    <p:extLst>
      <p:ext uri="{BB962C8B-B14F-4D97-AF65-F5344CB8AC3E}">
        <p14:creationId xmlns:p14="http://schemas.microsoft.com/office/powerpoint/2010/main" val="1307731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104</a:t>
            </a:fld>
            <a:endParaRPr lang="en-US" dirty="0"/>
          </a:p>
        </p:txBody>
      </p:sp>
    </p:spTree>
    <p:extLst>
      <p:ext uri="{BB962C8B-B14F-4D97-AF65-F5344CB8AC3E}">
        <p14:creationId xmlns:p14="http://schemas.microsoft.com/office/powerpoint/2010/main" val="2664162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106</a:t>
            </a:fld>
            <a:endParaRPr lang="en-US" dirty="0"/>
          </a:p>
        </p:txBody>
      </p:sp>
    </p:spTree>
    <p:extLst>
      <p:ext uri="{BB962C8B-B14F-4D97-AF65-F5344CB8AC3E}">
        <p14:creationId xmlns:p14="http://schemas.microsoft.com/office/powerpoint/2010/main" val="2782208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107</a:t>
            </a:fld>
            <a:endParaRPr lang="en-US" dirty="0"/>
          </a:p>
        </p:txBody>
      </p:sp>
    </p:spTree>
    <p:extLst>
      <p:ext uri="{BB962C8B-B14F-4D97-AF65-F5344CB8AC3E}">
        <p14:creationId xmlns:p14="http://schemas.microsoft.com/office/powerpoint/2010/main" val="102631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108</a:t>
            </a:fld>
            <a:endParaRPr lang="en-US" dirty="0"/>
          </a:p>
        </p:txBody>
      </p:sp>
    </p:spTree>
    <p:extLst>
      <p:ext uri="{BB962C8B-B14F-4D97-AF65-F5344CB8AC3E}">
        <p14:creationId xmlns:p14="http://schemas.microsoft.com/office/powerpoint/2010/main" val="215793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109</a:t>
            </a:fld>
            <a:endParaRPr lang="en-US" dirty="0"/>
          </a:p>
        </p:txBody>
      </p:sp>
    </p:spTree>
    <p:extLst>
      <p:ext uri="{BB962C8B-B14F-4D97-AF65-F5344CB8AC3E}">
        <p14:creationId xmlns:p14="http://schemas.microsoft.com/office/powerpoint/2010/main" val="2425934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111</a:t>
            </a:fld>
            <a:endParaRPr lang="en-US" dirty="0"/>
          </a:p>
        </p:txBody>
      </p:sp>
    </p:spTree>
    <p:extLst>
      <p:ext uri="{BB962C8B-B14F-4D97-AF65-F5344CB8AC3E}">
        <p14:creationId xmlns:p14="http://schemas.microsoft.com/office/powerpoint/2010/main" val="3659329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112</a:t>
            </a:fld>
            <a:endParaRPr lang="en-US" dirty="0"/>
          </a:p>
        </p:txBody>
      </p:sp>
    </p:spTree>
    <p:extLst>
      <p:ext uri="{BB962C8B-B14F-4D97-AF65-F5344CB8AC3E}">
        <p14:creationId xmlns:p14="http://schemas.microsoft.com/office/powerpoint/2010/main" val="1738702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113</a:t>
            </a:fld>
            <a:endParaRPr lang="en-US" dirty="0"/>
          </a:p>
        </p:txBody>
      </p:sp>
    </p:spTree>
    <p:extLst>
      <p:ext uri="{BB962C8B-B14F-4D97-AF65-F5344CB8AC3E}">
        <p14:creationId xmlns:p14="http://schemas.microsoft.com/office/powerpoint/2010/main" val="3967469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114</a:t>
            </a:fld>
            <a:endParaRPr lang="en-US" dirty="0"/>
          </a:p>
        </p:txBody>
      </p:sp>
    </p:spTree>
    <p:extLst>
      <p:ext uri="{BB962C8B-B14F-4D97-AF65-F5344CB8AC3E}">
        <p14:creationId xmlns:p14="http://schemas.microsoft.com/office/powerpoint/2010/main" val="4060422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116</a:t>
            </a:fld>
            <a:endParaRPr lang="en-US" dirty="0"/>
          </a:p>
        </p:txBody>
      </p:sp>
    </p:spTree>
    <p:extLst>
      <p:ext uri="{BB962C8B-B14F-4D97-AF65-F5344CB8AC3E}">
        <p14:creationId xmlns:p14="http://schemas.microsoft.com/office/powerpoint/2010/main" val="4026517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58</a:t>
            </a:fld>
            <a:endParaRPr lang="en-US" dirty="0"/>
          </a:p>
        </p:txBody>
      </p:sp>
    </p:spTree>
    <p:extLst>
      <p:ext uri="{BB962C8B-B14F-4D97-AF65-F5344CB8AC3E}">
        <p14:creationId xmlns:p14="http://schemas.microsoft.com/office/powerpoint/2010/main" val="187196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117</a:t>
            </a:fld>
            <a:endParaRPr lang="en-US" dirty="0"/>
          </a:p>
        </p:txBody>
      </p:sp>
    </p:spTree>
    <p:extLst>
      <p:ext uri="{BB962C8B-B14F-4D97-AF65-F5344CB8AC3E}">
        <p14:creationId xmlns:p14="http://schemas.microsoft.com/office/powerpoint/2010/main" val="1750057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118</a:t>
            </a:fld>
            <a:endParaRPr lang="en-US" dirty="0"/>
          </a:p>
        </p:txBody>
      </p:sp>
    </p:spTree>
    <p:extLst>
      <p:ext uri="{BB962C8B-B14F-4D97-AF65-F5344CB8AC3E}">
        <p14:creationId xmlns:p14="http://schemas.microsoft.com/office/powerpoint/2010/main" val="34033271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120</a:t>
            </a:fld>
            <a:endParaRPr lang="en-US" dirty="0"/>
          </a:p>
        </p:txBody>
      </p:sp>
    </p:spTree>
    <p:extLst>
      <p:ext uri="{BB962C8B-B14F-4D97-AF65-F5344CB8AC3E}">
        <p14:creationId xmlns:p14="http://schemas.microsoft.com/office/powerpoint/2010/main" val="3511892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121</a:t>
            </a:fld>
            <a:endParaRPr lang="en-US" dirty="0"/>
          </a:p>
        </p:txBody>
      </p:sp>
    </p:spTree>
    <p:extLst>
      <p:ext uri="{BB962C8B-B14F-4D97-AF65-F5344CB8AC3E}">
        <p14:creationId xmlns:p14="http://schemas.microsoft.com/office/powerpoint/2010/main" val="5841376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122</a:t>
            </a:fld>
            <a:endParaRPr lang="en-US" dirty="0"/>
          </a:p>
        </p:txBody>
      </p:sp>
    </p:spTree>
    <p:extLst>
      <p:ext uri="{BB962C8B-B14F-4D97-AF65-F5344CB8AC3E}">
        <p14:creationId xmlns:p14="http://schemas.microsoft.com/office/powerpoint/2010/main" val="445140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123</a:t>
            </a:fld>
            <a:endParaRPr lang="en-US" dirty="0"/>
          </a:p>
        </p:txBody>
      </p:sp>
    </p:spTree>
    <p:extLst>
      <p:ext uri="{BB962C8B-B14F-4D97-AF65-F5344CB8AC3E}">
        <p14:creationId xmlns:p14="http://schemas.microsoft.com/office/powerpoint/2010/main" val="31831295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124</a:t>
            </a:fld>
            <a:endParaRPr lang="en-US" dirty="0"/>
          </a:p>
        </p:txBody>
      </p:sp>
    </p:spTree>
    <p:extLst>
      <p:ext uri="{BB962C8B-B14F-4D97-AF65-F5344CB8AC3E}">
        <p14:creationId xmlns:p14="http://schemas.microsoft.com/office/powerpoint/2010/main" val="3972814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126</a:t>
            </a:fld>
            <a:endParaRPr lang="en-US" dirty="0"/>
          </a:p>
        </p:txBody>
      </p:sp>
    </p:spTree>
    <p:extLst>
      <p:ext uri="{BB962C8B-B14F-4D97-AF65-F5344CB8AC3E}">
        <p14:creationId xmlns:p14="http://schemas.microsoft.com/office/powerpoint/2010/main" val="38056010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131</a:t>
            </a:fld>
            <a:endParaRPr lang="en-US" dirty="0"/>
          </a:p>
        </p:txBody>
      </p:sp>
    </p:spTree>
    <p:extLst>
      <p:ext uri="{BB962C8B-B14F-4D97-AF65-F5344CB8AC3E}">
        <p14:creationId xmlns:p14="http://schemas.microsoft.com/office/powerpoint/2010/main" val="4261973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132</a:t>
            </a:fld>
            <a:endParaRPr lang="en-US" dirty="0"/>
          </a:p>
        </p:txBody>
      </p:sp>
    </p:spTree>
    <p:extLst>
      <p:ext uri="{BB962C8B-B14F-4D97-AF65-F5344CB8AC3E}">
        <p14:creationId xmlns:p14="http://schemas.microsoft.com/office/powerpoint/2010/main" val="75048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59</a:t>
            </a:fld>
            <a:endParaRPr lang="en-US" dirty="0"/>
          </a:p>
        </p:txBody>
      </p:sp>
    </p:spTree>
    <p:extLst>
      <p:ext uri="{BB962C8B-B14F-4D97-AF65-F5344CB8AC3E}">
        <p14:creationId xmlns:p14="http://schemas.microsoft.com/office/powerpoint/2010/main" val="2047360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133</a:t>
            </a:fld>
            <a:endParaRPr lang="en-US" dirty="0"/>
          </a:p>
        </p:txBody>
      </p:sp>
    </p:spTree>
    <p:extLst>
      <p:ext uri="{BB962C8B-B14F-4D97-AF65-F5344CB8AC3E}">
        <p14:creationId xmlns:p14="http://schemas.microsoft.com/office/powerpoint/2010/main" val="8609353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134</a:t>
            </a:fld>
            <a:endParaRPr lang="en-US" dirty="0"/>
          </a:p>
        </p:txBody>
      </p:sp>
    </p:spTree>
    <p:extLst>
      <p:ext uri="{BB962C8B-B14F-4D97-AF65-F5344CB8AC3E}">
        <p14:creationId xmlns:p14="http://schemas.microsoft.com/office/powerpoint/2010/main" val="20267083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136</a:t>
            </a:fld>
            <a:endParaRPr lang="en-US" dirty="0"/>
          </a:p>
        </p:txBody>
      </p:sp>
    </p:spTree>
    <p:extLst>
      <p:ext uri="{BB962C8B-B14F-4D97-AF65-F5344CB8AC3E}">
        <p14:creationId xmlns:p14="http://schemas.microsoft.com/office/powerpoint/2010/main" val="16306480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137</a:t>
            </a:fld>
            <a:endParaRPr lang="en-US" dirty="0"/>
          </a:p>
        </p:txBody>
      </p:sp>
    </p:spTree>
    <p:extLst>
      <p:ext uri="{BB962C8B-B14F-4D97-AF65-F5344CB8AC3E}">
        <p14:creationId xmlns:p14="http://schemas.microsoft.com/office/powerpoint/2010/main" val="632893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138</a:t>
            </a:fld>
            <a:endParaRPr lang="en-US" dirty="0"/>
          </a:p>
        </p:txBody>
      </p:sp>
    </p:spTree>
    <p:extLst>
      <p:ext uri="{BB962C8B-B14F-4D97-AF65-F5344CB8AC3E}">
        <p14:creationId xmlns:p14="http://schemas.microsoft.com/office/powerpoint/2010/main" val="41823803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140</a:t>
            </a:fld>
            <a:endParaRPr lang="en-US" dirty="0"/>
          </a:p>
        </p:txBody>
      </p:sp>
    </p:spTree>
    <p:extLst>
      <p:ext uri="{BB962C8B-B14F-4D97-AF65-F5344CB8AC3E}">
        <p14:creationId xmlns:p14="http://schemas.microsoft.com/office/powerpoint/2010/main" val="349344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142</a:t>
            </a:fld>
            <a:endParaRPr lang="en-US" dirty="0"/>
          </a:p>
        </p:txBody>
      </p:sp>
    </p:spTree>
    <p:extLst>
      <p:ext uri="{BB962C8B-B14F-4D97-AF65-F5344CB8AC3E}">
        <p14:creationId xmlns:p14="http://schemas.microsoft.com/office/powerpoint/2010/main" val="9106425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143</a:t>
            </a:fld>
            <a:endParaRPr lang="en-US" dirty="0"/>
          </a:p>
        </p:txBody>
      </p:sp>
    </p:spTree>
    <p:extLst>
      <p:ext uri="{BB962C8B-B14F-4D97-AF65-F5344CB8AC3E}">
        <p14:creationId xmlns:p14="http://schemas.microsoft.com/office/powerpoint/2010/main" val="26193441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144</a:t>
            </a:fld>
            <a:endParaRPr lang="en-US" dirty="0"/>
          </a:p>
        </p:txBody>
      </p:sp>
    </p:spTree>
    <p:extLst>
      <p:ext uri="{BB962C8B-B14F-4D97-AF65-F5344CB8AC3E}">
        <p14:creationId xmlns:p14="http://schemas.microsoft.com/office/powerpoint/2010/main" val="36445173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145</a:t>
            </a:fld>
            <a:endParaRPr lang="en-US" dirty="0"/>
          </a:p>
        </p:txBody>
      </p:sp>
    </p:spTree>
    <p:extLst>
      <p:ext uri="{BB962C8B-B14F-4D97-AF65-F5344CB8AC3E}">
        <p14:creationId xmlns:p14="http://schemas.microsoft.com/office/powerpoint/2010/main" val="172643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60</a:t>
            </a:fld>
            <a:endParaRPr lang="en-US" dirty="0"/>
          </a:p>
        </p:txBody>
      </p:sp>
    </p:spTree>
    <p:extLst>
      <p:ext uri="{BB962C8B-B14F-4D97-AF65-F5344CB8AC3E}">
        <p14:creationId xmlns:p14="http://schemas.microsoft.com/office/powerpoint/2010/main" val="23546510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146</a:t>
            </a:fld>
            <a:endParaRPr lang="en-US" dirty="0"/>
          </a:p>
        </p:txBody>
      </p:sp>
    </p:spTree>
    <p:extLst>
      <p:ext uri="{BB962C8B-B14F-4D97-AF65-F5344CB8AC3E}">
        <p14:creationId xmlns:p14="http://schemas.microsoft.com/office/powerpoint/2010/main" val="23726994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F3E693-E338-44AF-8450-44A463EFD3B1}" type="slidenum">
              <a:rPr lang="en-US" smtClean="0"/>
              <a:t>153</a:t>
            </a:fld>
            <a:endParaRPr lang="en-US" dirty="0"/>
          </a:p>
        </p:txBody>
      </p:sp>
    </p:spTree>
    <p:extLst>
      <p:ext uri="{BB962C8B-B14F-4D97-AF65-F5344CB8AC3E}">
        <p14:creationId xmlns:p14="http://schemas.microsoft.com/office/powerpoint/2010/main" val="41523063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154</a:t>
            </a:fld>
            <a:endParaRPr lang="en-US" dirty="0"/>
          </a:p>
        </p:txBody>
      </p:sp>
    </p:spTree>
    <p:extLst>
      <p:ext uri="{BB962C8B-B14F-4D97-AF65-F5344CB8AC3E}">
        <p14:creationId xmlns:p14="http://schemas.microsoft.com/office/powerpoint/2010/main" val="29951794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155</a:t>
            </a:fld>
            <a:endParaRPr lang="en-US" dirty="0"/>
          </a:p>
        </p:txBody>
      </p:sp>
    </p:spTree>
    <p:extLst>
      <p:ext uri="{BB962C8B-B14F-4D97-AF65-F5344CB8AC3E}">
        <p14:creationId xmlns:p14="http://schemas.microsoft.com/office/powerpoint/2010/main" val="39936748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156</a:t>
            </a:fld>
            <a:endParaRPr lang="en-US" dirty="0"/>
          </a:p>
        </p:txBody>
      </p:sp>
    </p:spTree>
    <p:extLst>
      <p:ext uri="{BB962C8B-B14F-4D97-AF65-F5344CB8AC3E}">
        <p14:creationId xmlns:p14="http://schemas.microsoft.com/office/powerpoint/2010/main" val="37881529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157</a:t>
            </a:fld>
            <a:endParaRPr lang="en-US" dirty="0"/>
          </a:p>
        </p:txBody>
      </p:sp>
    </p:spTree>
    <p:extLst>
      <p:ext uri="{BB962C8B-B14F-4D97-AF65-F5344CB8AC3E}">
        <p14:creationId xmlns:p14="http://schemas.microsoft.com/office/powerpoint/2010/main" val="13339165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158</a:t>
            </a:fld>
            <a:endParaRPr lang="en-US" dirty="0"/>
          </a:p>
        </p:txBody>
      </p:sp>
    </p:spTree>
    <p:extLst>
      <p:ext uri="{BB962C8B-B14F-4D97-AF65-F5344CB8AC3E}">
        <p14:creationId xmlns:p14="http://schemas.microsoft.com/office/powerpoint/2010/main" val="32943370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159</a:t>
            </a:fld>
            <a:endParaRPr lang="en-US" dirty="0"/>
          </a:p>
        </p:txBody>
      </p:sp>
    </p:spTree>
    <p:extLst>
      <p:ext uri="{BB962C8B-B14F-4D97-AF65-F5344CB8AC3E}">
        <p14:creationId xmlns:p14="http://schemas.microsoft.com/office/powerpoint/2010/main" val="30609845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160</a:t>
            </a:fld>
            <a:endParaRPr lang="en-US" dirty="0"/>
          </a:p>
        </p:txBody>
      </p:sp>
    </p:spTree>
    <p:extLst>
      <p:ext uri="{BB962C8B-B14F-4D97-AF65-F5344CB8AC3E}">
        <p14:creationId xmlns:p14="http://schemas.microsoft.com/office/powerpoint/2010/main" val="1291059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161</a:t>
            </a:fld>
            <a:endParaRPr lang="en-US" dirty="0"/>
          </a:p>
        </p:txBody>
      </p:sp>
    </p:spTree>
    <p:extLst>
      <p:ext uri="{BB962C8B-B14F-4D97-AF65-F5344CB8AC3E}">
        <p14:creationId xmlns:p14="http://schemas.microsoft.com/office/powerpoint/2010/main" val="3699405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61</a:t>
            </a:fld>
            <a:endParaRPr lang="en-US" dirty="0"/>
          </a:p>
        </p:txBody>
      </p:sp>
    </p:spTree>
    <p:extLst>
      <p:ext uri="{BB962C8B-B14F-4D97-AF65-F5344CB8AC3E}">
        <p14:creationId xmlns:p14="http://schemas.microsoft.com/office/powerpoint/2010/main" val="815346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162</a:t>
            </a:fld>
            <a:endParaRPr lang="en-US" dirty="0"/>
          </a:p>
        </p:txBody>
      </p:sp>
    </p:spTree>
    <p:extLst>
      <p:ext uri="{BB962C8B-B14F-4D97-AF65-F5344CB8AC3E}">
        <p14:creationId xmlns:p14="http://schemas.microsoft.com/office/powerpoint/2010/main" val="12958259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163</a:t>
            </a:fld>
            <a:endParaRPr lang="en-US" dirty="0"/>
          </a:p>
        </p:txBody>
      </p:sp>
    </p:spTree>
    <p:extLst>
      <p:ext uri="{BB962C8B-B14F-4D97-AF65-F5344CB8AC3E}">
        <p14:creationId xmlns:p14="http://schemas.microsoft.com/office/powerpoint/2010/main" val="27596538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164</a:t>
            </a:fld>
            <a:endParaRPr lang="en-US" dirty="0"/>
          </a:p>
        </p:txBody>
      </p:sp>
    </p:spTree>
    <p:extLst>
      <p:ext uri="{BB962C8B-B14F-4D97-AF65-F5344CB8AC3E}">
        <p14:creationId xmlns:p14="http://schemas.microsoft.com/office/powerpoint/2010/main" val="33808547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165</a:t>
            </a:fld>
            <a:endParaRPr lang="en-US" dirty="0"/>
          </a:p>
        </p:txBody>
      </p:sp>
    </p:spTree>
    <p:extLst>
      <p:ext uri="{BB962C8B-B14F-4D97-AF65-F5344CB8AC3E}">
        <p14:creationId xmlns:p14="http://schemas.microsoft.com/office/powerpoint/2010/main" val="36446216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166</a:t>
            </a:fld>
            <a:endParaRPr lang="en-US" dirty="0"/>
          </a:p>
        </p:txBody>
      </p:sp>
    </p:spTree>
    <p:extLst>
      <p:ext uri="{BB962C8B-B14F-4D97-AF65-F5344CB8AC3E}">
        <p14:creationId xmlns:p14="http://schemas.microsoft.com/office/powerpoint/2010/main" val="12629226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167</a:t>
            </a:fld>
            <a:endParaRPr lang="en-US" dirty="0"/>
          </a:p>
        </p:txBody>
      </p:sp>
    </p:spTree>
    <p:extLst>
      <p:ext uri="{BB962C8B-B14F-4D97-AF65-F5344CB8AC3E}">
        <p14:creationId xmlns:p14="http://schemas.microsoft.com/office/powerpoint/2010/main" val="29199968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168</a:t>
            </a:fld>
            <a:endParaRPr lang="en-US" dirty="0"/>
          </a:p>
        </p:txBody>
      </p:sp>
    </p:spTree>
    <p:extLst>
      <p:ext uri="{BB962C8B-B14F-4D97-AF65-F5344CB8AC3E}">
        <p14:creationId xmlns:p14="http://schemas.microsoft.com/office/powerpoint/2010/main" val="22445912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169</a:t>
            </a:fld>
            <a:endParaRPr lang="en-US" dirty="0"/>
          </a:p>
        </p:txBody>
      </p:sp>
    </p:spTree>
    <p:extLst>
      <p:ext uri="{BB962C8B-B14F-4D97-AF65-F5344CB8AC3E}">
        <p14:creationId xmlns:p14="http://schemas.microsoft.com/office/powerpoint/2010/main" val="26487009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170</a:t>
            </a:fld>
            <a:endParaRPr lang="en-US" dirty="0"/>
          </a:p>
        </p:txBody>
      </p:sp>
    </p:spTree>
    <p:extLst>
      <p:ext uri="{BB962C8B-B14F-4D97-AF65-F5344CB8AC3E}">
        <p14:creationId xmlns:p14="http://schemas.microsoft.com/office/powerpoint/2010/main" val="34461585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171</a:t>
            </a:fld>
            <a:endParaRPr lang="en-US" dirty="0"/>
          </a:p>
        </p:txBody>
      </p:sp>
    </p:spTree>
    <p:extLst>
      <p:ext uri="{BB962C8B-B14F-4D97-AF65-F5344CB8AC3E}">
        <p14:creationId xmlns:p14="http://schemas.microsoft.com/office/powerpoint/2010/main" val="2606359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62</a:t>
            </a:fld>
            <a:endParaRPr lang="en-US" dirty="0"/>
          </a:p>
        </p:txBody>
      </p:sp>
    </p:spTree>
    <p:extLst>
      <p:ext uri="{BB962C8B-B14F-4D97-AF65-F5344CB8AC3E}">
        <p14:creationId xmlns:p14="http://schemas.microsoft.com/office/powerpoint/2010/main" val="26231032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172</a:t>
            </a:fld>
            <a:endParaRPr lang="en-US" dirty="0"/>
          </a:p>
        </p:txBody>
      </p:sp>
    </p:spTree>
    <p:extLst>
      <p:ext uri="{BB962C8B-B14F-4D97-AF65-F5344CB8AC3E}">
        <p14:creationId xmlns:p14="http://schemas.microsoft.com/office/powerpoint/2010/main" val="16442528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F3E693-E338-44AF-8450-44A463EFD3B1}" type="slidenum">
              <a:rPr lang="en-US" smtClean="0"/>
              <a:t>173</a:t>
            </a:fld>
            <a:endParaRPr lang="en-US" dirty="0"/>
          </a:p>
        </p:txBody>
      </p:sp>
    </p:spTree>
    <p:extLst>
      <p:ext uri="{BB962C8B-B14F-4D97-AF65-F5344CB8AC3E}">
        <p14:creationId xmlns:p14="http://schemas.microsoft.com/office/powerpoint/2010/main" val="525125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E4831-481F-4AF1-9D8E-170CD6E1C3F5}" type="datetimeFigureOut">
              <a:rPr lang="en-IN" smtClean="0"/>
              <a:pPr/>
              <a:t>30-10-2023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3486396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E4831-481F-4AF1-9D8E-170CD6E1C3F5}" type="datetimeFigureOut">
              <a:rPr lang="en-IN" smtClean="0"/>
              <a:pPr/>
              <a:t>30-10-2023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3055258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E4831-481F-4AF1-9D8E-170CD6E1C3F5}" type="datetimeFigureOut">
              <a:rPr lang="en-IN" smtClean="0"/>
              <a:pPr/>
              <a:t>30-10-2023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1715232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E4831-481F-4AF1-9D8E-170CD6E1C3F5}" type="datetimeFigureOut">
              <a:rPr lang="en-IN" smtClean="0"/>
              <a:pPr/>
              <a:t>30-10-2023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1681021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6E4831-481F-4AF1-9D8E-170CD6E1C3F5}" type="datetimeFigureOut">
              <a:rPr lang="en-IN" smtClean="0"/>
              <a:pPr/>
              <a:t>30-10-2023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62724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B6E4831-481F-4AF1-9D8E-170CD6E1C3F5}" type="datetimeFigureOut">
              <a:rPr lang="en-IN" smtClean="0"/>
              <a:pPr/>
              <a:t>30-10-2023</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282000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FB6E4831-481F-4AF1-9D8E-170CD6E1C3F5}" type="datetimeFigureOut">
              <a:rPr lang="en-IN" smtClean="0"/>
              <a:pPr/>
              <a:t>30-10-2023</a:t>
            </a:fld>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2049948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FB6E4831-481F-4AF1-9D8E-170CD6E1C3F5}" type="datetimeFigureOut">
              <a:rPr lang="en-IN" smtClean="0"/>
              <a:pPr/>
              <a:t>30-10-2023</a:t>
            </a:fld>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1419162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B6E4831-481F-4AF1-9D8E-170CD6E1C3F5}" type="datetimeFigureOut">
              <a:rPr lang="en-IN" smtClean="0"/>
              <a:pPr/>
              <a:t>30-10-2023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2497517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FB6E4831-481F-4AF1-9D8E-170CD6E1C3F5}" type="datetimeFigureOut">
              <a:rPr lang="en-IN" smtClean="0"/>
              <a:pPr/>
              <a:t>30-10-2023</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3870467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FB6E4831-481F-4AF1-9D8E-170CD6E1C3F5}" type="datetimeFigureOut">
              <a:rPr lang="en-IN" smtClean="0"/>
              <a:pPr/>
              <a:t>30-10-2023</a:t>
            </a:fld>
            <a:endParaRPr lang="en-IN"/>
          </a:p>
        </p:txBody>
      </p:sp>
      <p:sp>
        <p:nvSpPr>
          <p:cNvPr id="9" name="Footer Placeholder 8"/>
          <p:cNvSpPr>
            <a:spLocks noGrp="1"/>
          </p:cNvSpPr>
          <p:nvPr>
            <p:ph type="ftr" sz="quarter" idx="11"/>
          </p:nvPr>
        </p:nvSpPr>
        <p:spPr>
          <a:xfrm>
            <a:off x="3499101" y="6356350"/>
            <a:ext cx="5911517" cy="365125"/>
          </a:xfrm>
        </p:spPr>
        <p:txBody>
          <a:bodyPr/>
          <a:lstStyle/>
          <a:p>
            <a:endParaRPr lang="en-IN"/>
          </a:p>
        </p:txBody>
      </p:sp>
      <p:sp>
        <p:nvSpPr>
          <p:cNvPr id="10" name="Slide Number Placeholder 9"/>
          <p:cNvSpPr>
            <a:spLocks noGrp="1"/>
          </p:cNvSpPr>
          <p:nvPr>
            <p:ph type="sldNum" sz="quarter" idx="12"/>
          </p:nvPr>
        </p:nvSpPr>
        <p:spPr/>
        <p:txBody>
          <a:bodyPr/>
          <a:lstStyle/>
          <a:p>
            <a:fld id="{9C11CE39-2868-44A2-A0C6-827D458F7A8B}" type="slidenum">
              <a:rPr lang="en-IN" smtClean="0"/>
              <a:pPr/>
              <a:t>‹#›</a:t>
            </a:fld>
            <a:endParaRPr lang="en-IN"/>
          </a:p>
        </p:txBody>
      </p:sp>
    </p:spTree>
    <p:extLst>
      <p:ext uri="{BB962C8B-B14F-4D97-AF65-F5344CB8AC3E}">
        <p14:creationId xmlns:p14="http://schemas.microsoft.com/office/powerpoint/2010/main" val="1137702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FB6E4831-481F-4AF1-9D8E-170CD6E1C3F5}" type="datetimeFigureOut">
              <a:rPr lang="en-IN" smtClean="0"/>
              <a:pPr/>
              <a:t>30-10-2023</a:t>
            </a:fld>
            <a:endParaRPr lang="en-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C11CE39-2868-44A2-A0C6-827D458F7A8B}" type="slidenum">
              <a:rPr lang="en-IN" smtClean="0"/>
              <a:pPr/>
              <a:t>‹#›</a:t>
            </a:fld>
            <a:endParaRPr lang="en-IN"/>
          </a:p>
        </p:txBody>
      </p:sp>
    </p:spTree>
    <p:extLst>
      <p:ext uri="{BB962C8B-B14F-4D97-AF65-F5344CB8AC3E}">
        <p14:creationId xmlns:p14="http://schemas.microsoft.com/office/powerpoint/2010/main" val="1089974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0.png"/><Relationship Id="rId1" Type="http://schemas.openxmlformats.org/officeDocument/2006/relationships/slideLayout" Target="../slideLayouts/slideLayout6.xml"/><Relationship Id="rId5" Type="http://schemas.openxmlformats.org/officeDocument/2006/relationships/image" Target="../media/image73.wmf"/><Relationship Id="rId4" Type="http://schemas.openxmlformats.org/officeDocument/2006/relationships/oleObject" Target="../embeddings/oleObject4.bin"/></Relationships>
</file>

<file path=ppt/slides/_rels/slide101.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0.png"/><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10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1" Type="http://schemas.openxmlformats.org/officeDocument/2006/relationships/slideLayout" Target="../slideLayouts/slideLayout6.xml"/><Relationship Id="rId5" Type="http://schemas.openxmlformats.org/officeDocument/2006/relationships/image" Target="../media/image77.wmf"/><Relationship Id="rId4"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1" Type="http://schemas.openxmlformats.org/officeDocument/2006/relationships/slideLayout" Target="../slideLayouts/slideLayout6.xml"/><Relationship Id="rId5" Type="http://schemas.openxmlformats.org/officeDocument/2006/relationships/image" Target="../media/image78.wmf"/><Relationship Id="rId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1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7.xml"/><Relationship Id="rId1" Type="http://schemas.openxmlformats.org/officeDocument/2006/relationships/slideLayout" Target="../slideLayouts/slideLayout6.xml"/><Relationship Id="rId5" Type="http://schemas.openxmlformats.org/officeDocument/2006/relationships/image" Target="../media/image134.png"/><Relationship Id="rId4" Type="http://schemas.openxmlformats.org/officeDocument/2006/relationships/image" Target="../media/image13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21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3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8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00.png"/><Relationship Id="rId1" Type="http://schemas.openxmlformats.org/officeDocument/2006/relationships/slideLayout" Target="../slideLayouts/slideLayout6.xml"/><Relationship Id="rId5" Type="http://schemas.openxmlformats.org/officeDocument/2006/relationships/image" Target="../media/image64.wmf"/><Relationship Id="rId4" Type="http://schemas.openxmlformats.org/officeDocument/2006/relationships/oleObject" Target="../embeddings/oleObject1.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7.wmf"/><Relationship Id="rId5" Type="http://schemas.openxmlformats.org/officeDocument/2006/relationships/oleObject" Target="../embeddings/oleObject3.bin"/><Relationship Id="rId4" Type="http://schemas.openxmlformats.org/officeDocument/2006/relationships/image" Target="../media/image66.wmf"/></Relationships>
</file>

<file path=ppt/slides/_rels/slide94.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6.xml"/><Relationship Id="rId4" Type="http://schemas.openxmlformats.org/officeDocument/2006/relationships/image" Target="../media/image540.png"/></Relationships>
</file>

<file path=ppt/slides/_rels/slide9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600.png"/><Relationship Id="rId4" Type="http://schemas.openxmlformats.org/officeDocument/2006/relationships/image" Target="../media/image590.png"/></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610.png"/><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700" y="841790"/>
            <a:ext cx="2734471" cy="913313"/>
          </a:xfrm>
          <a:prstGeom prst="rect">
            <a:avLst/>
          </a:prstGeom>
        </p:spPr>
      </p:pic>
      <p:sp>
        <p:nvSpPr>
          <p:cNvPr id="5" name="TextBox 4"/>
          <p:cNvSpPr txBox="1"/>
          <p:nvPr/>
        </p:nvSpPr>
        <p:spPr>
          <a:xfrm>
            <a:off x="9345419" y="1755104"/>
            <a:ext cx="2949744" cy="769441"/>
          </a:xfrm>
          <a:prstGeom prst="rect">
            <a:avLst/>
          </a:prstGeom>
          <a:noFill/>
        </p:spPr>
        <p:txBody>
          <a:bodyPr wrap="square" rtlCol="0">
            <a:spAutoFit/>
          </a:bodyPr>
          <a:lstStyle/>
          <a:p>
            <a:r>
              <a:rPr lang="en-IN" sz="2200" dirty="0">
                <a:solidFill>
                  <a:srgbClr val="0098A3"/>
                </a:solidFill>
                <a:latin typeface="CastleT" panose="020E0602050706020204" pitchFamily="34" charset="0"/>
              </a:rPr>
              <a:t>Department of Mechanical Engineering</a:t>
            </a:r>
          </a:p>
        </p:txBody>
      </p:sp>
      <p:sp>
        <p:nvSpPr>
          <p:cNvPr id="6" name="Rectangle 5"/>
          <p:cNvSpPr/>
          <p:nvPr/>
        </p:nvSpPr>
        <p:spPr>
          <a:xfrm>
            <a:off x="9345419" y="4766102"/>
            <a:ext cx="1855380" cy="707886"/>
          </a:xfrm>
          <a:prstGeom prst="rect">
            <a:avLst/>
          </a:prstGeom>
        </p:spPr>
        <p:txBody>
          <a:bodyPr wrap="none">
            <a:spAutoFit/>
          </a:bodyPr>
          <a:lstStyle/>
          <a:p>
            <a:r>
              <a:rPr lang="en-IN" sz="2000" dirty="0">
                <a:solidFill>
                  <a:schemeClr val="tx1">
                    <a:lumMod val="65000"/>
                    <a:lumOff val="35000"/>
                  </a:schemeClr>
                </a:solidFill>
                <a:latin typeface="CastleT" panose="020E0602050706020204" pitchFamily="34" charset="0"/>
              </a:rPr>
              <a:t>Faculty name: </a:t>
            </a:r>
          </a:p>
          <a:p>
            <a:r>
              <a:rPr lang="en-IN" sz="2000" dirty="0">
                <a:solidFill>
                  <a:schemeClr val="tx1">
                    <a:lumMod val="65000"/>
                    <a:lumOff val="35000"/>
                  </a:schemeClr>
                </a:solidFill>
                <a:latin typeface="CastleT" panose="020E0602050706020204" pitchFamily="34" charset="0"/>
              </a:rPr>
              <a:t>Dhaiwat Trivedi </a:t>
            </a:r>
          </a:p>
        </p:txBody>
      </p:sp>
      <p:sp>
        <p:nvSpPr>
          <p:cNvPr id="7" name="Subtitle 2"/>
          <p:cNvSpPr txBox="1">
            <a:spLocks/>
          </p:cNvSpPr>
          <p:nvPr/>
        </p:nvSpPr>
        <p:spPr>
          <a:xfrm>
            <a:off x="1069848" y="850505"/>
            <a:ext cx="7315200" cy="44794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endParaRPr lang="en-IN" sz="7200" b="1" dirty="0"/>
          </a:p>
        </p:txBody>
      </p:sp>
      <p:sp>
        <p:nvSpPr>
          <p:cNvPr id="12" name="TextBox 11"/>
          <p:cNvSpPr txBox="1"/>
          <p:nvPr/>
        </p:nvSpPr>
        <p:spPr>
          <a:xfrm>
            <a:off x="9345419" y="2886906"/>
            <a:ext cx="2949744" cy="769441"/>
          </a:xfrm>
          <a:prstGeom prst="rect">
            <a:avLst/>
          </a:prstGeom>
          <a:noFill/>
        </p:spPr>
        <p:txBody>
          <a:bodyPr wrap="square" rtlCol="0">
            <a:spAutoFit/>
          </a:bodyPr>
          <a:lstStyle/>
          <a:p>
            <a:r>
              <a:rPr lang="en-IN" sz="2200" dirty="0">
                <a:solidFill>
                  <a:srgbClr val="0098A3"/>
                </a:solidFill>
                <a:latin typeface="CastleT" panose="020E0602050706020204" pitchFamily="34" charset="0"/>
              </a:rPr>
              <a:t>Subject name : Engineering Physics</a:t>
            </a:r>
          </a:p>
        </p:txBody>
      </p:sp>
      <p:sp>
        <p:nvSpPr>
          <p:cNvPr id="2" name="Title 1">
            <a:extLst>
              <a:ext uri="{FF2B5EF4-FFF2-40B4-BE49-F238E27FC236}">
                <a16:creationId xmlns:a16="http://schemas.microsoft.com/office/drawing/2014/main" id="{69791BFE-7A55-9697-5435-F46AF70102C3}"/>
              </a:ext>
            </a:extLst>
          </p:cNvPr>
          <p:cNvSpPr txBox="1">
            <a:spLocks/>
          </p:cNvSpPr>
          <p:nvPr/>
        </p:nvSpPr>
        <p:spPr>
          <a:xfrm>
            <a:off x="298812" y="2886905"/>
            <a:ext cx="8290551" cy="125038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pPr algn="ctr"/>
            <a:r>
              <a:rPr lang="en-US" sz="4400" b="1" dirty="0">
                <a:solidFill>
                  <a:schemeClr val="bg1"/>
                </a:solidFill>
                <a:latin typeface="TimesNewRomanPS-BoldMT"/>
              </a:rPr>
              <a:t>Unit – 6: -</a:t>
            </a:r>
          </a:p>
          <a:p>
            <a:pPr algn="ctr"/>
            <a:r>
              <a:rPr lang="en-US" sz="4400" b="1" dirty="0">
                <a:solidFill>
                  <a:schemeClr val="bg1"/>
                </a:solidFill>
                <a:latin typeface="TimesNewRomanPS-BoldMT"/>
              </a:rPr>
              <a:t>Numerical Methods</a:t>
            </a:r>
            <a:endParaRPr lang="en-US" sz="6600" b="1" dirty="0">
              <a:solidFill>
                <a:schemeClr val="bg1"/>
              </a:solidFill>
            </a:endParaRPr>
          </a:p>
        </p:txBody>
      </p:sp>
    </p:spTree>
    <p:extLst>
      <p:ext uri="{BB962C8B-B14F-4D97-AF65-F5344CB8AC3E}">
        <p14:creationId xmlns:p14="http://schemas.microsoft.com/office/powerpoint/2010/main" val="3724395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7D54FC-7604-5F88-CAB9-EF8925272035}"/>
              </a:ext>
            </a:extLst>
          </p:cNvPr>
          <p:cNvPicPr>
            <a:picLocks noChangeAspect="1"/>
          </p:cNvPicPr>
          <p:nvPr/>
        </p:nvPicPr>
        <p:blipFill>
          <a:blip r:embed="rId2"/>
          <a:stretch>
            <a:fillRect/>
          </a:stretch>
        </p:blipFill>
        <p:spPr>
          <a:xfrm>
            <a:off x="-14990" y="644421"/>
            <a:ext cx="11706225" cy="5666438"/>
          </a:xfrm>
          <a:prstGeom prst="rect">
            <a:avLst/>
          </a:prstGeom>
        </p:spPr>
      </p:pic>
    </p:spTree>
    <p:extLst>
      <p:ext uri="{BB962C8B-B14F-4D97-AF65-F5344CB8AC3E}">
        <p14:creationId xmlns:p14="http://schemas.microsoft.com/office/powerpoint/2010/main" val="31404044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709987" y="3017790"/>
                <a:ext cx="4772025" cy="3139321"/>
              </a:xfrm>
              <a:prstGeom prst="rect">
                <a:avLst/>
              </a:prstGeom>
            </p:spPr>
            <p:txBody>
              <a:bodyPr wrap="square">
                <a:spAutoFit/>
              </a:bodyPr>
              <a:lstStyle/>
              <a:p>
                <a:r>
                  <a:rPr lang="en-US" b="0" dirty="0"/>
                  <a:t>x</a:t>
                </a:r>
                <a14:m>
                  <m:oMath xmlns:m="http://schemas.openxmlformats.org/officeDocument/2006/math">
                    <m:r>
                      <a:rPr lang="en-US" b="0" i="1" smtClean="0">
                        <a:latin typeface="Cambria Math" panose="02040503050406030204" pitchFamily="18" charset="0"/>
                      </a:rPr>
                      <m:t>=0,</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endParaRPr lang="en-US" dirty="0"/>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m:oMathPara>
                </a14:m>
                <a:endParaRPr lang="en-US" dirty="0"/>
              </a:p>
              <a:p>
                <a:endParaRPr lang="en-US" dirty="0"/>
              </a:p>
              <a:p>
                <a:r>
                  <a:rPr lang="en-US" dirty="0"/>
                  <a:t>Since </a:t>
                </a:r>
                <a14:m>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&lt;0</m:t>
                    </m:r>
                  </m:oMath>
                </a14:m>
                <a:r>
                  <a:rPr lang="en-US" dirty="0"/>
                  <a:t> and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ea typeface="Cambria Math" panose="02040503050406030204" pitchFamily="18" charset="0"/>
                      </a:rPr>
                      <m:t>0</m:t>
                    </m:r>
                  </m:oMath>
                </a14:m>
                <a:r>
                  <a:rPr lang="en-US" dirty="0"/>
                  <a:t>, </a:t>
                </a:r>
              </a:p>
              <a:p>
                <a:endParaRPr lang="en-US" dirty="0"/>
              </a:p>
              <a:p>
                <a:r>
                  <a:rPr lang="en-US" dirty="0"/>
                  <a:t>So, root lies between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𝑎𝑛𝑑</m:t>
                    </m:r>
                    <m:r>
                      <a:rPr lang="en-US" b="0" i="1" smtClean="0">
                        <a:latin typeface="Cambria Math" panose="02040503050406030204" pitchFamily="18" charset="0"/>
                      </a:rPr>
                      <m:t> 1.</m:t>
                    </m:r>
                  </m:oMath>
                </a14:m>
                <a:endParaRPr lang="en-US" b="0" dirty="0"/>
              </a:p>
              <a:p>
                <a:endParaRPr lang="en-US" dirty="0"/>
              </a:p>
              <a:p>
                <a:r>
                  <a:rPr lang="en-US" dirty="0"/>
                  <a:t>Let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=1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b="0" dirty="0"/>
              </a:p>
              <a:p>
                <a:endParaRPr lang="en-US" b="0" dirty="0"/>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709987" y="3017790"/>
                <a:ext cx="4772025" cy="3139321"/>
              </a:xfrm>
              <a:prstGeom prst="rect">
                <a:avLst/>
              </a:prstGeom>
              <a:blipFill>
                <a:blip r:embed="rId3"/>
                <a:stretch>
                  <a:fillRect l="-1151" t="-9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11CE39-2868-44A2-A0C6-827D458F7A8B}" type="slidenum">
              <a:rPr lang="en-IN" smtClean="0"/>
              <a:pPr/>
              <a:t>100</a:t>
            </a:fld>
            <a:endParaRPr lang="en-IN" dirty="0"/>
          </a:p>
        </p:txBody>
      </p:sp>
      <p:sp>
        <p:nvSpPr>
          <p:cNvPr id="6" name="TextBox 5">
            <a:extLst>
              <a:ext uri="{FF2B5EF4-FFF2-40B4-BE49-F238E27FC236}">
                <a16:creationId xmlns:a16="http://schemas.microsoft.com/office/drawing/2014/main" id="{655FC259-A325-426B-B705-40CF9AD42582}"/>
              </a:ext>
            </a:extLst>
          </p:cNvPr>
          <p:cNvSpPr txBox="1"/>
          <p:nvPr/>
        </p:nvSpPr>
        <p:spPr>
          <a:xfrm>
            <a:off x="3563816" y="500686"/>
            <a:ext cx="1753772" cy="461665"/>
          </a:xfrm>
          <a:prstGeom prst="rect">
            <a:avLst/>
          </a:prstGeom>
          <a:noFill/>
        </p:spPr>
        <p:txBody>
          <a:bodyPr wrap="square">
            <a:spAutoFit/>
          </a:bodyPr>
          <a:lstStyle/>
          <a:p>
            <a:r>
              <a:rPr lang="en-US" sz="2400" b="1" i="0" u="none" strike="noStrike" baseline="0" dirty="0">
                <a:solidFill>
                  <a:srgbClr val="231F20"/>
                </a:solidFill>
                <a:latin typeface="Generic4021-Regular"/>
              </a:rPr>
              <a:t>Example 1</a:t>
            </a:r>
            <a:endParaRPr lang="en-US" sz="2400" b="1" dirty="0"/>
          </a:p>
        </p:txBody>
      </p:sp>
      <p:sp>
        <p:nvSpPr>
          <p:cNvPr id="8" name="TextBox 7">
            <a:extLst>
              <a:ext uri="{FF2B5EF4-FFF2-40B4-BE49-F238E27FC236}">
                <a16:creationId xmlns:a16="http://schemas.microsoft.com/office/drawing/2014/main" id="{5892078A-ADF8-41EE-AEA9-A0D7ADE08395}"/>
              </a:ext>
            </a:extLst>
          </p:cNvPr>
          <p:cNvSpPr txBox="1"/>
          <p:nvPr/>
        </p:nvSpPr>
        <p:spPr>
          <a:xfrm>
            <a:off x="3502856" y="2359527"/>
            <a:ext cx="6098344" cy="461665"/>
          </a:xfrm>
          <a:prstGeom prst="rect">
            <a:avLst/>
          </a:prstGeom>
          <a:noFill/>
        </p:spPr>
        <p:txBody>
          <a:bodyPr wrap="square">
            <a:spAutoFit/>
          </a:bodyPr>
          <a:lstStyle/>
          <a:p>
            <a:r>
              <a:rPr lang="en-US" sz="2400" b="1" dirty="0">
                <a:solidFill>
                  <a:srgbClr val="231F20"/>
                </a:solidFill>
                <a:latin typeface="Generic4021-Regular"/>
              </a:rPr>
              <a:t>Solution</a:t>
            </a:r>
          </a:p>
        </p:txBody>
      </p:sp>
      <p:sp>
        <p:nvSpPr>
          <p:cNvPr id="9" name="TextBox 8">
            <a:extLst>
              <a:ext uri="{FF2B5EF4-FFF2-40B4-BE49-F238E27FC236}">
                <a16:creationId xmlns:a16="http://schemas.microsoft.com/office/drawing/2014/main" id="{7CFAAC9A-0D7F-4BCC-BD9D-6BE7C30D37F8}"/>
              </a:ext>
            </a:extLst>
          </p:cNvPr>
          <p:cNvSpPr txBox="1"/>
          <p:nvPr/>
        </p:nvSpPr>
        <p:spPr>
          <a:xfrm>
            <a:off x="3502856" y="700889"/>
            <a:ext cx="8267113" cy="1015663"/>
          </a:xfrm>
          <a:prstGeom prst="rect">
            <a:avLst/>
          </a:prstGeom>
          <a:noFill/>
        </p:spPr>
        <p:txBody>
          <a:bodyPr wrap="square" rtlCol="0">
            <a:spAutoFit/>
          </a:bodyPr>
          <a:lstStyle/>
          <a:p>
            <a:r>
              <a:rPr lang="en-US" sz="2000" dirty="0"/>
              <a:t>Find the root of the equation                                ,using the Regula Falsi Method</a:t>
            </a:r>
            <a:r>
              <a:rPr lang="en-US" sz="4000" dirty="0">
                <a:solidFill>
                  <a:srgbClr val="FF0000"/>
                </a:solidFill>
              </a:rPr>
              <a:t> </a:t>
            </a:r>
            <a:r>
              <a:rPr lang="en-US" sz="2000" dirty="0"/>
              <a:t>correct up to three decimal places.</a:t>
            </a:r>
          </a:p>
        </p:txBody>
      </p:sp>
      <p:graphicFrame>
        <p:nvGraphicFramePr>
          <p:cNvPr id="10" name="Object 9">
            <a:extLst>
              <a:ext uri="{FF2B5EF4-FFF2-40B4-BE49-F238E27FC236}">
                <a16:creationId xmlns:a16="http://schemas.microsoft.com/office/drawing/2014/main" id="{5FE5D1F1-2036-4960-89A2-0C79523C055B}"/>
              </a:ext>
            </a:extLst>
          </p:cNvPr>
          <p:cNvGraphicFramePr>
            <a:graphicFrameLocks noChangeAspect="1"/>
          </p:cNvGraphicFramePr>
          <p:nvPr>
            <p:extLst>
              <p:ext uri="{D42A27DB-BD31-4B8C-83A1-F6EECF244321}">
                <p14:modId xmlns:p14="http://schemas.microsoft.com/office/powerpoint/2010/main" val="1935970733"/>
              </p:ext>
            </p:extLst>
          </p:nvPr>
        </p:nvGraphicFramePr>
        <p:xfrm>
          <a:off x="6657487" y="945356"/>
          <a:ext cx="1566863" cy="357187"/>
        </p:xfrm>
        <a:graphic>
          <a:graphicData uri="http://schemas.openxmlformats.org/presentationml/2006/ole">
            <mc:AlternateContent xmlns:mc="http://schemas.openxmlformats.org/markup-compatibility/2006">
              <mc:Choice xmlns:v="urn:schemas-microsoft-com:vml" Requires="v">
                <p:oleObj name="Equation" r:id="rId4" imgW="888840" imgH="203040" progId="Equation.DSMT4">
                  <p:embed/>
                </p:oleObj>
              </mc:Choice>
              <mc:Fallback>
                <p:oleObj name="Equation" r:id="rId4" imgW="888840" imgH="203040" progId="Equation.DSMT4">
                  <p:embed/>
                  <p:pic>
                    <p:nvPicPr>
                      <p:cNvPr id="10" name="Object 9">
                        <a:extLst>
                          <a:ext uri="{FF2B5EF4-FFF2-40B4-BE49-F238E27FC236}">
                            <a16:creationId xmlns:a16="http://schemas.microsoft.com/office/drawing/2014/main" id="{5FE5D1F1-2036-4960-89A2-0C79523C055B}"/>
                          </a:ext>
                        </a:extLst>
                      </p:cNvPr>
                      <p:cNvPicPr/>
                      <p:nvPr/>
                    </p:nvPicPr>
                    <p:blipFill>
                      <a:blip r:embed="rId5"/>
                      <a:stretch>
                        <a:fillRect/>
                      </a:stretch>
                    </p:blipFill>
                    <p:spPr>
                      <a:xfrm>
                        <a:off x="6657487" y="945356"/>
                        <a:ext cx="1566863" cy="357187"/>
                      </a:xfrm>
                      <a:prstGeom prst="rect">
                        <a:avLst/>
                      </a:prstGeom>
                    </p:spPr>
                  </p:pic>
                </p:oleObj>
              </mc:Fallback>
            </mc:AlternateContent>
          </a:graphicData>
        </a:graphic>
      </p:graphicFrame>
      <p:sp>
        <p:nvSpPr>
          <p:cNvPr id="11" name="Title 1">
            <a:extLst>
              <a:ext uri="{FF2B5EF4-FFF2-40B4-BE49-F238E27FC236}">
                <a16:creationId xmlns:a16="http://schemas.microsoft.com/office/drawing/2014/main" id="{2A7280E1-0C16-3D9D-DE64-E934B20E7FDA}"/>
              </a:ext>
            </a:extLst>
          </p:cNvPr>
          <p:cNvSpPr txBox="1">
            <a:spLocks/>
          </p:cNvSpPr>
          <p:nvPr/>
        </p:nvSpPr>
        <p:spPr>
          <a:xfrm>
            <a:off x="181665" y="1128712"/>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Regula Falsi Method ( False Position Method)</a:t>
            </a:r>
          </a:p>
        </p:txBody>
      </p:sp>
    </p:spTree>
    <p:extLst>
      <p:ext uri="{BB962C8B-B14F-4D97-AF65-F5344CB8AC3E}">
        <p14:creationId xmlns:p14="http://schemas.microsoft.com/office/powerpoint/2010/main" val="1750771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653190133"/>
                  </p:ext>
                </p:extLst>
              </p:nvPr>
            </p:nvGraphicFramePr>
            <p:xfrm>
              <a:off x="26937" y="55855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653190133"/>
                  </p:ext>
                </p:extLst>
              </p:nvPr>
            </p:nvGraphicFramePr>
            <p:xfrm>
              <a:off x="26937" y="55855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7556" t="-6329" r="-56889" b="-125316"/>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101</a:t>
            </a:fld>
            <a:endParaRPr lang="en-IN" dirty="0"/>
          </a:p>
        </p:txBody>
      </p:sp>
    </p:spTree>
    <p:extLst>
      <p:ext uri="{BB962C8B-B14F-4D97-AF65-F5344CB8AC3E}">
        <p14:creationId xmlns:p14="http://schemas.microsoft.com/office/powerpoint/2010/main" val="28130263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102</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4D98FF0-DBE3-4B1C-A337-1540EF82C4FA}"/>
                  </a:ext>
                </a:extLst>
              </p:cNvPr>
              <p:cNvGraphicFramePr>
                <a:graphicFrameLocks noGrp="1"/>
              </p:cNvGraphicFramePr>
              <p:nvPr>
                <p:extLst>
                  <p:ext uri="{D42A27DB-BD31-4B8C-83A1-F6EECF244321}">
                    <p14:modId xmlns:p14="http://schemas.microsoft.com/office/powerpoint/2010/main" val="1365177489"/>
                  </p:ext>
                </p:extLst>
              </p:nvPr>
            </p:nvGraphicFramePr>
            <p:xfrm>
              <a:off x="26937" y="628894"/>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-0.0114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74D98FF0-DBE3-4B1C-A337-1540EF82C4FA}"/>
                  </a:ext>
                </a:extLst>
              </p:cNvPr>
              <p:cNvGraphicFramePr>
                <a:graphicFrameLocks noGrp="1"/>
              </p:cNvGraphicFramePr>
              <p:nvPr>
                <p:extLst>
                  <p:ext uri="{D42A27DB-BD31-4B8C-83A1-F6EECF244321}">
                    <p14:modId xmlns:p14="http://schemas.microsoft.com/office/powerpoint/2010/main" val="1365177489"/>
                  </p:ext>
                </p:extLst>
              </p:nvPr>
            </p:nvGraphicFramePr>
            <p:xfrm>
              <a:off x="26937" y="628894"/>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7556" t="-6410" r="-56889" b="-2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-0.0114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Tree>
    <p:extLst>
      <p:ext uri="{BB962C8B-B14F-4D97-AF65-F5344CB8AC3E}">
        <p14:creationId xmlns:p14="http://schemas.microsoft.com/office/powerpoint/2010/main" val="12049895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103</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E7CE13F-B835-4AB1-8E6E-0404EEFE8197}"/>
                  </a:ext>
                </a:extLst>
              </p:cNvPr>
              <p:cNvGraphicFramePr>
                <a:graphicFrameLocks noGrp="1"/>
              </p:cNvGraphicFramePr>
              <p:nvPr>
                <p:extLst>
                  <p:ext uri="{D42A27DB-BD31-4B8C-83A1-F6EECF244321}">
                    <p14:modId xmlns:p14="http://schemas.microsoft.com/office/powerpoint/2010/main" val="76927161"/>
                  </p:ext>
                </p:extLst>
              </p:nvPr>
            </p:nvGraphicFramePr>
            <p:xfrm>
              <a:off x="-1" y="86804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-0.0114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0.2542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Choice>
        <mc:Fallback xmlns="">
          <p:graphicFrame>
            <p:nvGraphicFramePr>
              <p:cNvPr id="4" name="Table 3">
                <a:extLst>
                  <a:ext uri="{FF2B5EF4-FFF2-40B4-BE49-F238E27FC236}">
                    <a16:creationId xmlns:a16="http://schemas.microsoft.com/office/drawing/2014/main" id="{EE7CE13F-B835-4AB1-8E6E-0404EEFE8197}"/>
                  </a:ext>
                </a:extLst>
              </p:cNvPr>
              <p:cNvGraphicFramePr>
                <a:graphicFrameLocks noGrp="1"/>
              </p:cNvGraphicFramePr>
              <p:nvPr>
                <p:extLst>
                  <p:ext uri="{D42A27DB-BD31-4B8C-83A1-F6EECF244321}">
                    <p14:modId xmlns:p14="http://schemas.microsoft.com/office/powerpoint/2010/main" val="76927161"/>
                  </p:ext>
                </p:extLst>
              </p:nvPr>
            </p:nvGraphicFramePr>
            <p:xfrm>
              <a:off x="-1" y="86804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3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-0.0114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0.2542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Fallback>
      </mc:AlternateContent>
    </p:spTree>
    <p:extLst>
      <p:ext uri="{BB962C8B-B14F-4D97-AF65-F5344CB8AC3E}">
        <p14:creationId xmlns:p14="http://schemas.microsoft.com/office/powerpoint/2010/main" val="15507838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104</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504335538"/>
                  </p:ext>
                </p:extLst>
              </p:nvPr>
            </p:nvGraphicFramePr>
            <p:xfrm>
              <a:off x="13468" y="896180"/>
              <a:ext cx="12165063" cy="2389014"/>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-0.0114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0.2542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0.2542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0.2542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504335538"/>
                  </p:ext>
                </p:extLst>
              </p:nvPr>
            </p:nvGraphicFramePr>
            <p:xfrm>
              <a:off x="13468" y="896180"/>
              <a:ext cx="12165063" cy="2389014"/>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7556" t="-6410" r="-56667" b="-4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0.3333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-0.2962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-0.0114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0.2542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0.2542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0.2542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Fallback>
      </mc:AlternateContent>
    </p:spTree>
    <p:extLst>
      <p:ext uri="{BB962C8B-B14F-4D97-AF65-F5344CB8AC3E}">
        <p14:creationId xmlns:p14="http://schemas.microsoft.com/office/powerpoint/2010/main" val="3899282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557953" y="1868505"/>
                <a:ext cx="6096000" cy="2585323"/>
              </a:xfrm>
              <a:prstGeom prst="rect">
                <a:avLst/>
              </a:prstGeom>
            </p:spPr>
            <p:txBody>
              <a:bodyPr>
                <a:spAutoFit/>
              </a:bodyPr>
              <a:lstStyle/>
              <a:p>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&lt;0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0.6321</m:t>
                      </m:r>
                      <m:r>
                        <a:rPr lang="en-US" b="0"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ea typeface="Cambria Math" panose="02040503050406030204" pitchFamily="18" charset="0"/>
                        </a:rPr>
                        <m:t>0</m:t>
                      </m:r>
                    </m:oMath>
                  </m:oMathPara>
                </a14:m>
                <a:endParaRPr lang="en-US" dirty="0"/>
              </a:p>
              <a:p>
                <a:endParaRPr lang="en-US" dirty="0"/>
              </a:p>
              <a:p>
                <a:endParaRPr lang="en-US" dirty="0"/>
              </a:p>
              <a:p>
                <a:r>
                  <a:rPr lang="en-US" dirty="0"/>
                  <a:t>Let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=0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=1</m:t>
                    </m:r>
                  </m:oMath>
                </a14:m>
                <a:endParaRPr lang="en-US" dirty="0"/>
              </a:p>
              <a:p>
                <a:r>
                  <a:rPr lang="en-US" dirty="0"/>
                  <a:t>The root lies between </a:t>
                </a:r>
                <a14:m>
                  <m:oMath xmlns:m="http://schemas.openxmlformats.org/officeDocument/2006/math">
                    <m:r>
                      <a:rPr lang="en-US" b="0" i="1" dirty="0" smtClean="0">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1.</m:t>
                    </m:r>
                  </m:oMath>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557953" y="1868505"/>
                <a:ext cx="6096000" cy="2585323"/>
              </a:xfrm>
              <a:prstGeom prst="rect">
                <a:avLst/>
              </a:prstGeom>
              <a:blipFill>
                <a:blip r:embed="rId2"/>
                <a:stretch>
                  <a:fillRect l="-900" b="-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9C11CE39-2868-44A2-A0C6-827D458F7A8B}" type="slidenum">
              <a:rPr lang="en-IN" smtClean="0"/>
              <a:pPr/>
              <a:t>105</a:t>
            </a:fld>
            <a:endParaRPr lang="en-IN" dirty="0"/>
          </a:p>
        </p:txBody>
      </p:sp>
      <p:sp>
        <p:nvSpPr>
          <p:cNvPr id="7" name="TextBox 6">
            <a:extLst>
              <a:ext uri="{FF2B5EF4-FFF2-40B4-BE49-F238E27FC236}">
                <a16:creationId xmlns:a16="http://schemas.microsoft.com/office/drawing/2014/main" id="{B51E4337-0D2B-45BF-B6F2-661E79CBDB01}"/>
              </a:ext>
            </a:extLst>
          </p:cNvPr>
          <p:cNvSpPr txBox="1"/>
          <p:nvPr/>
        </p:nvSpPr>
        <p:spPr>
          <a:xfrm>
            <a:off x="3555609" y="545586"/>
            <a:ext cx="6098344" cy="461665"/>
          </a:xfrm>
          <a:prstGeom prst="rect">
            <a:avLst/>
          </a:prstGeom>
          <a:noFill/>
        </p:spPr>
        <p:txBody>
          <a:bodyPr wrap="square">
            <a:spAutoFit/>
          </a:bodyPr>
          <a:lstStyle/>
          <a:p>
            <a:r>
              <a:rPr lang="en-US" sz="2400" b="1" dirty="0"/>
              <a:t>Example 2</a:t>
            </a:r>
          </a:p>
        </p:txBody>
      </p:sp>
      <p:sp>
        <p:nvSpPr>
          <p:cNvPr id="8" name="TextBox 7">
            <a:extLst>
              <a:ext uri="{FF2B5EF4-FFF2-40B4-BE49-F238E27FC236}">
                <a16:creationId xmlns:a16="http://schemas.microsoft.com/office/drawing/2014/main" id="{BDED6C88-A166-4C6B-97EA-7E129A75704F}"/>
              </a:ext>
            </a:extLst>
          </p:cNvPr>
          <p:cNvSpPr txBox="1"/>
          <p:nvPr/>
        </p:nvSpPr>
        <p:spPr>
          <a:xfrm>
            <a:off x="3457135" y="1828687"/>
            <a:ext cx="1593167" cy="461665"/>
          </a:xfrm>
          <a:prstGeom prst="rect">
            <a:avLst/>
          </a:prstGeom>
          <a:noFill/>
        </p:spPr>
        <p:txBody>
          <a:bodyPr wrap="square">
            <a:spAutoFit/>
          </a:bodyPr>
          <a:lstStyle/>
          <a:p>
            <a:r>
              <a:rPr lang="en-US" sz="2400" b="1" dirty="0"/>
              <a:t>Solution</a:t>
            </a:r>
          </a:p>
        </p:txBody>
      </p:sp>
      <p:sp>
        <p:nvSpPr>
          <p:cNvPr id="11" name="Title 1">
            <a:extLst>
              <a:ext uri="{FF2B5EF4-FFF2-40B4-BE49-F238E27FC236}">
                <a16:creationId xmlns:a16="http://schemas.microsoft.com/office/drawing/2014/main" id="{1D6AED7E-0F02-4E85-822A-FF986B00B5E4}"/>
              </a:ext>
            </a:extLst>
          </p:cNvPr>
          <p:cNvSpPr txBox="1">
            <a:spLocks/>
          </p:cNvSpPr>
          <p:nvPr/>
        </p:nvSpPr>
        <p:spPr>
          <a:xfrm>
            <a:off x="276032" y="1128712"/>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Regula Falsi Method ( False Position Method)</a:t>
            </a:r>
          </a:p>
        </p:txBody>
      </p:sp>
      <p:pic>
        <p:nvPicPr>
          <p:cNvPr id="6" name="Picture 5">
            <a:extLst>
              <a:ext uri="{FF2B5EF4-FFF2-40B4-BE49-F238E27FC236}">
                <a16:creationId xmlns:a16="http://schemas.microsoft.com/office/drawing/2014/main" id="{43105880-1C4E-4544-8239-E129371EB84F}"/>
              </a:ext>
            </a:extLst>
          </p:cNvPr>
          <p:cNvPicPr>
            <a:picLocks noChangeAspect="1"/>
          </p:cNvPicPr>
          <p:nvPr/>
        </p:nvPicPr>
        <p:blipFill>
          <a:blip r:embed="rId3"/>
          <a:stretch>
            <a:fillRect/>
          </a:stretch>
        </p:blipFill>
        <p:spPr>
          <a:xfrm>
            <a:off x="3571874" y="1003733"/>
            <a:ext cx="7640077" cy="345966"/>
          </a:xfrm>
          <a:prstGeom prst="rect">
            <a:avLst/>
          </a:prstGeom>
        </p:spPr>
      </p:pic>
      <p:pic>
        <p:nvPicPr>
          <p:cNvPr id="10" name="Picture 9">
            <a:extLst>
              <a:ext uri="{FF2B5EF4-FFF2-40B4-BE49-F238E27FC236}">
                <a16:creationId xmlns:a16="http://schemas.microsoft.com/office/drawing/2014/main" id="{ED4F329B-A197-489D-B9BE-243EBFF3878C}"/>
              </a:ext>
            </a:extLst>
          </p:cNvPr>
          <p:cNvPicPr>
            <a:picLocks noChangeAspect="1"/>
          </p:cNvPicPr>
          <p:nvPr/>
        </p:nvPicPr>
        <p:blipFill>
          <a:blip r:embed="rId4"/>
          <a:stretch>
            <a:fillRect/>
          </a:stretch>
        </p:blipFill>
        <p:spPr>
          <a:xfrm>
            <a:off x="3620745" y="1313256"/>
            <a:ext cx="1997167" cy="345966"/>
          </a:xfrm>
          <a:prstGeom prst="rect">
            <a:avLst/>
          </a:prstGeom>
        </p:spPr>
      </p:pic>
    </p:spTree>
    <p:extLst>
      <p:ext uri="{BB962C8B-B14F-4D97-AF65-F5344CB8AC3E}">
        <p14:creationId xmlns:p14="http://schemas.microsoft.com/office/powerpoint/2010/main" val="3661135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106</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671390829"/>
                  </p:ext>
                </p:extLst>
              </p:nvPr>
            </p:nvGraphicFramePr>
            <p:xfrm>
              <a:off x="-1" y="853978"/>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0.6321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671390829"/>
                  </p:ext>
                </p:extLst>
              </p:nvPr>
            </p:nvGraphicFramePr>
            <p:xfrm>
              <a:off x="-1" y="853978"/>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126923"/>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0.6321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14876842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107</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019665741"/>
                  </p:ext>
                </p:extLst>
              </p:nvPr>
            </p:nvGraphicFramePr>
            <p:xfrm>
              <a:off x="-1" y="853978"/>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0.6321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0.5722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0.0079</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019665741"/>
                  </p:ext>
                </p:extLst>
              </p:nvPr>
            </p:nvGraphicFramePr>
            <p:xfrm>
              <a:off x="-1" y="853978"/>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2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0.6321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0.5722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0.0079</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Tree>
    <p:extLst>
      <p:ext uri="{BB962C8B-B14F-4D97-AF65-F5344CB8AC3E}">
        <p14:creationId xmlns:p14="http://schemas.microsoft.com/office/powerpoint/2010/main" val="1086216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108</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805903489"/>
                  </p:ext>
                </p:extLst>
              </p:nvPr>
            </p:nvGraphicFramePr>
            <p:xfrm>
              <a:off x="-1" y="853978"/>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0.6321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0.5722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0.0079</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0.5722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0.0009</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805903489"/>
                  </p:ext>
                </p:extLst>
              </p:nvPr>
            </p:nvGraphicFramePr>
            <p:xfrm>
              <a:off x="-1" y="853978"/>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3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0.6321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0.5722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0.0079</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0.5722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0.0009</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Fallback>
      </mc:AlternateContent>
    </p:spTree>
    <p:extLst>
      <p:ext uri="{BB962C8B-B14F-4D97-AF65-F5344CB8AC3E}">
        <p14:creationId xmlns:p14="http://schemas.microsoft.com/office/powerpoint/2010/main" val="1747822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109</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1" y="853978"/>
              <a:ext cx="12165063" cy="2389014"/>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0.6321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0.5722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0.0079</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0.5722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0.0009</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0.5672</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1" y="853978"/>
              <a:ext cx="12165063" cy="2389014"/>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4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0.6321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0.6127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0.0708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0.5722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0.0079</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0.5722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0.0009</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0.5672</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Fallback>
      </mc:AlternateContent>
    </p:spTree>
    <p:extLst>
      <p:ext uri="{BB962C8B-B14F-4D97-AF65-F5344CB8AC3E}">
        <p14:creationId xmlns:p14="http://schemas.microsoft.com/office/powerpoint/2010/main" val="321194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 - 3</a:t>
            </a:r>
            <a:endParaRPr lang="en-US" dirty="0">
              <a:solidFill>
                <a:schemeClr val="bg1"/>
              </a:solidFill>
            </a:endParaRPr>
          </a:p>
        </p:txBody>
      </p:sp>
      <p:sp>
        <p:nvSpPr>
          <p:cNvPr id="7" name="TextBox 6">
            <a:extLst>
              <a:ext uri="{FF2B5EF4-FFF2-40B4-BE49-F238E27FC236}">
                <a16:creationId xmlns:a16="http://schemas.microsoft.com/office/drawing/2014/main" id="{4A64FF95-10CD-4FEB-A3E6-FE4C53AF6200}"/>
              </a:ext>
            </a:extLst>
          </p:cNvPr>
          <p:cNvSpPr txBox="1"/>
          <p:nvPr/>
        </p:nvSpPr>
        <p:spPr>
          <a:xfrm>
            <a:off x="3527473" y="1469006"/>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9" name="Picture 8">
            <a:extLst>
              <a:ext uri="{FF2B5EF4-FFF2-40B4-BE49-F238E27FC236}">
                <a16:creationId xmlns:a16="http://schemas.microsoft.com/office/drawing/2014/main" id="{32CA792E-47FD-42B9-97F5-9C1B442B320C}"/>
              </a:ext>
            </a:extLst>
          </p:cNvPr>
          <p:cNvPicPr>
            <a:picLocks noChangeAspect="1"/>
          </p:cNvPicPr>
          <p:nvPr/>
        </p:nvPicPr>
        <p:blipFill>
          <a:blip r:embed="rId2"/>
          <a:stretch>
            <a:fillRect/>
          </a:stretch>
        </p:blipFill>
        <p:spPr>
          <a:xfrm>
            <a:off x="3527473" y="788990"/>
            <a:ext cx="7993967" cy="680016"/>
          </a:xfrm>
          <a:prstGeom prst="rect">
            <a:avLst/>
          </a:prstGeom>
        </p:spPr>
      </p:pic>
      <p:pic>
        <p:nvPicPr>
          <p:cNvPr id="4" name="Picture 3">
            <a:extLst>
              <a:ext uri="{FF2B5EF4-FFF2-40B4-BE49-F238E27FC236}">
                <a16:creationId xmlns:a16="http://schemas.microsoft.com/office/drawing/2014/main" id="{9382FEAB-7536-450E-8F12-A194E29A21E9}"/>
              </a:ext>
            </a:extLst>
          </p:cNvPr>
          <p:cNvPicPr>
            <a:picLocks noChangeAspect="1"/>
          </p:cNvPicPr>
          <p:nvPr/>
        </p:nvPicPr>
        <p:blipFill>
          <a:blip r:embed="rId3"/>
          <a:stretch>
            <a:fillRect/>
          </a:stretch>
        </p:blipFill>
        <p:spPr>
          <a:xfrm>
            <a:off x="4302076" y="1930671"/>
            <a:ext cx="5517173" cy="1239814"/>
          </a:xfrm>
          <a:prstGeom prst="rect">
            <a:avLst/>
          </a:prstGeom>
        </p:spPr>
      </p:pic>
      <p:pic>
        <p:nvPicPr>
          <p:cNvPr id="8" name="Picture 7">
            <a:extLst>
              <a:ext uri="{FF2B5EF4-FFF2-40B4-BE49-F238E27FC236}">
                <a16:creationId xmlns:a16="http://schemas.microsoft.com/office/drawing/2014/main" id="{ADD307E0-1CCE-49D9-8EBA-04963FE21CC4}"/>
              </a:ext>
            </a:extLst>
          </p:cNvPr>
          <p:cNvPicPr>
            <a:picLocks noChangeAspect="1"/>
          </p:cNvPicPr>
          <p:nvPr/>
        </p:nvPicPr>
        <p:blipFill>
          <a:blip r:embed="rId4"/>
          <a:stretch>
            <a:fillRect/>
          </a:stretch>
        </p:blipFill>
        <p:spPr>
          <a:xfrm>
            <a:off x="4597357" y="3303796"/>
            <a:ext cx="5517173" cy="3119042"/>
          </a:xfrm>
          <a:prstGeom prst="rect">
            <a:avLst/>
          </a:prstGeom>
        </p:spPr>
      </p:pic>
    </p:spTree>
    <p:extLst>
      <p:ext uri="{BB962C8B-B14F-4D97-AF65-F5344CB8AC3E}">
        <p14:creationId xmlns:p14="http://schemas.microsoft.com/office/powerpoint/2010/main" val="350389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557953" y="1868505"/>
                <a:ext cx="6096000" cy="2585323"/>
              </a:xfrm>
              <a:prstGeom prst="rect">
                <a:avLst/>
              </a:prstGeom>
            </p:spPr>
            <p:txBody>
              <a:bodyPr>
                <a:spAutoFit/>
              </a:bodyPr>
              <a:lstStyle/>
              <a:p>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=0.5,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0.5</m:t>
                          </m:r>
                        </m:e>
                      </m:d>
                      <m:r>
                        <a:rPr lang="en-US" b="0" i="1" smtClean="0">
                          <a:latin typeface="Cambria Math" panose="02040503050406030204" pitchFamily="18" charset="0"/>
                        </a:rPr>
                        <m:t>=0.0532</m:t>
                      </m:r>
                      <m:r>
                        <a:rPr lang="en-US" i="1">
                          <a:latin typeface="Cambria Math" panose="02040503050406030204" pitchFamily="18" charset="0"/>
                          <a:ea typeface="Cambria Math" panose="02040503050406030204" pitchFamily="18" charset="0"/>
                        </a:rPr>
                        <m:t>&gt;0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=0.7,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0.7</m:t>
                          </m:r>
                        </m:e>
                      </m:d>
                      <m:r>
                        <a:rPr lang="en-US" i="1">
                          <a:latin typeface="Cambria Math" panose="02040503050406030204" pitchFamily="18" charset="0"/>
                        </a:rPr>
                        <m:t>=</m:t>
                      </m:r>
                      <m:r>
                        <a:rPr lang="en-US" b="0" i="1" smtClean="0">
                          <a:latin typeface="Cambria Math" panose="02040503050406030204" pitchFamily="18" charset="0"/>
                        </a:rPr>
                        <m:t>−0.6448</m:t>
                      </m:r>
                      <m:r>
                        <a:rPr lang="en-US" i="1">
                          <a:latin typeface="Cambria Math" panose="02040503050406030204" pitchFamily="18" charset="0"/>
                          <a:ea typeface="Cambria Math" panose="02040503050406030204" pitchFamily="18" charset="0"/>
                        </a:rPr>
                        <m:t>&lt;0</m:t>
                      </m:r>
                    </m:oMath>
                  </m:oMathPara>
                </a14:m>
                <a:endParaRPr lang="en-US" dirty="0"/>
              </a:p>
              <a:p>
                <a:endParaRPr lang="en-US" dirty="0"/>
              </a:p>
              <a:p>
                <a:endParaRPr lang="en-US" dirty="0"/>
              </a:p>
              <a:p>
                <a:r>
                  <a:rPr lang="en-US" dirty="0"/>
                  <a:t>Let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=0.7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oMath>
                </a14:m>
                <a:r>
                  <a:rPr lang="en-US" dirty="0"/>
                  <a:t>0.5</a:t>
                </a:r>
              </a:p>
              <a:p>
                <a:r>
                  <a:rPr lang="en-US" dirty="0"/>
                  <a:t>The root lies between </a:t>
                </a:r>
                <a14:m>
                  <m:oMath xmlns:m="http://schemas.openxmlformats.org/officeDocument/2006/math">
                    <m:r>
                      <a:rPr lang="en-US" b="0" i="1" dirty="0" smtClean="0">
                        <a:latin typeface="Cambria Math" panose="02040503050406030204" pitchFamily="18" charset="0"/>
                      </a:rPr>
                      <m:t>0.5</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0.7.</m:t>
                    </m:r>
                  </m:oMath>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557953" y="1868505"/>
                <a:ext cx="6096000" cy="2585323"/>
              </a:xfrm>
              <a:prstGeom prst="rect">
                <a:avLst/>
              </a:prstGeom>
              <a:blipFill>
                <a:blip r:embed="rId2"/>
                <a:stretch>
                  <a:fillRect l="-900" b="-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9C11CE39-2868-44A2-A0C6-827D458F7A8B}" type="slidenum">
              <a:rPr lang="en-IN" smtClean="0"/>
              <a:pPr/>
              <a:t>110</a:t>
            </a:fld>
            <a:endParaRPr lang="en-IN" dirty="0"/>
          </a:p>
        </p:txBody>
      </p:sp>
      <p:sp>
        <p:nvSpPr>
          <p:cNvPr id="7" name="TextBox 6">
            <a:extLst>
              <a:ext uri="{FF2B5EF4-FFF2-40B4-BE49-F238E27FC236}">
                <a16:creationId xmlns:a16="http://schemas.microsoft.com/office/drawing/2014/main" id="{B51E4337-0D2B-45BF-B6F2-661E79CBDB01}"/>
              </a:ext>
            </a:extLst>
          </p:cNvPr>
          <p:cNvSpPr txBox="1"/>
          <p:nvPr/>
        </p:nvSpPr>
        <p:spPr>
          <a:xfrm>
            <a:off x="3555609" y="545586"/>
            <a:ext cx="6098344" cy="461665"/>
          </a:xfrm>
          <a:prstGeom prst="rect">
            <a:avLst/>
          </a:prstGeom>
          <a:noFill/>
        </p:spPr>
        <p:txBody>
          <a:bodyPr wrap="square">
            <a:spAutoFit/>
          </a:bodyPr>
          <a:lstStyle/>
          <a:p>
            <a:r>
              <a:rPr lang="en-US" sz="2400" b="1" dirty="0"/>
              <a:t>Example 3</a:t>
            </a:r>
          </a:p>
        </p:txBody>
      </p:sp>
      <p:sp>
        <p:nvSpPr>
          <p:cNvPr id="8" name="TextBox 7">
            <a:extLst>
              <a:ext uri="{FF2B5EF4-FFF2-40B4-BE49-F238E27FC236}">
                <a16:creationId xmlns:a16="http://schemas.microsoft.com/office/drawing/2014/main" id="{BDED6C88-A166-4C6B-97EA-7E129A75704F}"/>
              </a:ext>
            </a:extLst>
          </p:cNvPr>
          <p:cNvSpPr txBox="1"/>
          <p:nvPr/>
        </p:nvSpPr>
        <p:spPr>
          <a:xfrm>
            <a:off x="3457135" y="1828687"/>
            <a:ext cx="1593167" cy="461665"/>
          </a:xfrm>
          <a:prstGeom prst="rect">
            <a:avLst/>
          </a:prstGeom>
          <a:noFill/>
        </p:spPr>
        <p:txBody>
          <a:bodyPr wrap="square">
            <a:spAutoFit/>
          </a:bodyPr>
          <a:lstStyle/>
          <a:p>
            <a:r>
              <a:rPr lang="en-US" sz="2400" b="1" dirty="0"/>
              <a:t>Solution</a:t>
            </a:r>
          </a:p>
        </p:txBody>
      </p:sp>
      <p:sp>
        <p:nvSpPr>
          <p:cNvPr id="11" name="Title 1">
            <a:extLst>
              <a:ext uri="{FF2B5EF4-FFF2-40B4-BE49-F238E27FC236}">
                <a16:creationId xmlns:a16="http://schemas.microsoft.com/office/drawing/2014/main" id="{1D6AED7E-0F02-4E85-822A-FF986B00B5E4}"/>
              </a:ext>
            </a:extLst>
          </p:cNvPr>
          <p:cNvSpPr txBox="1">
            <a:spLocks/>
          </p:cNvSpPr>
          <p:nvPr/>
        </p:nvSpPr>
        <p:spPr>
          <a:xfrm>
            <a:off x="276032" y="1128712"/>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Regula Falsi Method ( False Position Method)</a:t>
            </a:r>
          </a:p>
        </p:txBody>
      </p:sp>
      <p:pic>
        <p:nvPicPr>
          <p:cNvPr id="3" name="Picture 2">
            <a:extLst>
              <a:ext uri="{FF2B5EF4-FFF2-40B4-BE49-F238E27FC236}">
                <a16:creationId xmlns:a16="http://schemas.microsoft.com/office/drawing/2014/main" id="{2C2BEA62-E95C-4D2D-BEE0-AAFBF86A365E}"/>
              </a:ext>
            </a:extLst>
          </p:cNvPr>
          <p:cNvPicPr>
            <a:picLocks noChangeAspect="1"/>
          </p:cNvPicPr>
          <p:nvPr/>
        </p:nvPicPr>
        <p:blipFill>
          <a:blip r:embed="rId3"/>
          <a:stretch>
            <a:fillRect/>
          </a:stretch>
        </p:blipFill>
        <p:spPr>
          <a:xfrm>
            <a:off x="3457135" y="911451"/>
            <a:ext cx="8064305" cy="731733"/>
          </a:xfrm>
          <a:prstGeom prst="rect">
            <a:avLst/>
          </a:prstGeom>
        </p:spPr>
      </p:pic>
    </p:spTree>
    <p:extLst>
      <p:ext uri="{BB962C8B-B14F-4D97-AF65-F5344CB8AC3E}">
        <p14:creationId xmlns:p14="http://schemas.microsoft.com/office/powerpoint/2010/main" val="38095827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111</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929781067"/>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929781067"/>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126923"/>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8871555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112</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47547731"/>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47547731"/>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2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Tree>
    <p:extLst>
      <p:ext uri="{BB962C8B-B14F-4D97-AF65-F5344CB8AC3E}">
        <p14:creationId xmlns:p14="http://schemas.microsoft.com/office/powerpoint/2010/main" val="1086772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113</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264295794"/>
                  </p:ext>
                </p:extLst>
              </p:nvPr>
            </p:nvGraphicFramePr>
            <p:xfrm>
              <a:off x="-1" y="13652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0.0002</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264295794"/>
                  </p:ext>
                </p:extLst>
              </p:nvPr>
            </p:nvGraphicFramePr>
            <p:xfrm>
              <a:off x="-1" y="13652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3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0.0002</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Fallback>
      </mc:AlternateContent>
    </p:spTree>
    <p:extLst>
      <p:ext uri="{BB962C8B-B14F-4D97-AF65-F5344CB8AC3E}">
        <p14:creationId xmlns:p14="http://schemas.microsoft.com/office/powerpoint/2010/main" val="16027027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114</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1" y="136525"/>
              <a:ext cx="12165063" cy="2389014"/>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0.0002</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0.5178</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1" y="136525"/>
              <a:ext cx="12165063" cy="2389014"/>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429487"/>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0.5152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0.0002</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-0.6448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0.5178</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Fallback>
      </mc:AlternateContent>
    </p:spTree>
    <p:extLst>
      <p:ext uri="{BB962C8B-B14F-4D97-AF65-F5344CB8AC3E}">
        <p14:creationId xmlns:p14="http://schemas.microsoft.com/office/powerpoint/2010/main" val="4367789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557953" y="1868505"/>
                <a:ext cx="6096000" cy="2585323"/>
              </a:xfrm>
              <a:prstGeom prst="rect">
                <a:avLst/>
              </a:prstGeom>
            </p:spPr>
            <p:txBody>
              <a:bodyPr>
                <a:spAutoFit/>
              </a:bodyPr>
              <a:lstStyle/>
              <a:p>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=2,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=−0.5979</m:t>
                      </m:r>
                      <m:r>
                        <a:rPr lang="en-US" i="1">
                          <a:latin typeface="Cambria Math" panose="02040503050406030204" pitchFamily="18" charset="0"/>
                          <a:ea typeface="Cambria Math" panose="02040503050406030204" pitchFamily="18" charset="0"/>
                        </a:rPr>
                        <m:t>&lt;0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3</m:t>
                          </m:r>
                        </m:e>
                      </m:d>
                      <m:r>
                        <a:rPr lang="en-US" i="1">
                          <a:latin typeface="Cambria Math" panose="02040503050406030204" pitchFamily="18" charset="0"/>
                        </a:rPr>
                        <m:t>=</m:t>
                      </m:r>
                      <m:r>
                        <a:rPr lang="en-US" b="0" i="1" smtClean="0">
                          <a:latin typeface="Cambria Math" panose="02040503050406030204" pitchFamily="18" charset="0"/>
                        </a:rPr>
                        <m:t>0.2314</m:t>
                      </m:r>
                      <m:r>
                        <a:rPr lang="en-US" i="1">
                          <a:latin typeface="Cambria Math" panose="02040503050406030204" pitchFamily="18" charset="0"/>
                          <a:ea typeface="Cambria Math" panose="02040503050406030204" pitchFamily="18" charset="0"/>
                        </a:rPr>
                        <m:t>&gt;0</m:t>
                      </m:r>
                    </m:oMath>
                  </m:oMathPara>
                </a14:m>
                <a:endParaRPr lang="en-US" dirty="0"/>
              </a:p>
              <a:p>
                <a:endParaRPr lang="en-US" dirty="0"/>
              </a:p>
              <a:p>
                <a:endParaRPr lang="en-US" dirty="0"/>
              </a:p>
              <a:p>
                <a:r>
                  <a:rPr lang="en-US" dirty="0"/>
                  <a:t>Let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=2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oMath>
                </a14:m>
                <a:r>
                  <a:rPr lang="en-US" dirty="0"/>
                  <a:t>3</a:t>
                </a:r>
              </a:p>
              <a:p>
                <a:r>
                  <a:rPr lang="en-US" dirty="0"/>
                  <a:t>The root lies between </a:t>
                </a:r>
                <a14:m>
                  <m:oMath xmlns:m="http://schemas.openxmlformats.org/officeDocument/2006/math">
                    <m:r>
                      <a:rPr lang="en-US" b="0" i="1" dirty="0" smtClean="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3.</m:t>
                    </m:r>
                  </m:oMath>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557953" y="1868505"/>
                <a:ext cx="6096000" cy="2585323"/>
              </a:xfrm>
              <a:prstGeom prst="rect">
                <a:avLst/>
              </a:prstGeom>
              <a:blipFill>
                <a:blip r:embed="rId3"/>
                <a:stretch>
                  <a:fillRect l="-900" b="-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9C11CE39-2868-44A2-A0C6-827D458F7A8B}" type="slidenum">
              <a:rPr lang="en-IN" smtClean="0"/>
              <a:pPr/>
              <a:t>115</a:t>
            </a:fld>
            <a:endParaRPr lang="en-IN" dirty="0"/>
          </a:p>
        </p:txBody>
      </p:sp>
      <p:sp>
        <p:nvSpPr>
          <p:cNvPr id="7" name="TextBox 6">
            <a:extLst>
              <a:ext uri="{FF2B5EF4-FFF2-40B4-BE49-F238E27FC236}">
                <a16:creationId xmlns:a16="http://schemas.microsoft.com/office/drawing/2014/main" id="{B51E4337-0D2B-45BF-B6F2-661E79CBDB01}"/>
              </a:ext>
            </a:extLst>
          </p:cNvPr>
          <p:cNvSpPr txBox="1"/>
          <p:nvPr/>
        </p:nvSpPr>
        <p:spPr>
          <a:xfrm>
            <a:off x="3457135" y="650013"/>
            <a:ext cx="6098344" cy="461665"/>
          </a:xfrm>
          <a:prstGeom prst="rect">
            <a:avLst/>
          </a:prstGeom>
          <a:noFill/>
        </p:spPr>
        <p:txBody>
          <a:bodyPr wrap="square">
            <a:spAutoFit/>
          </a:bodyPr>
          <a:lstStyle/>
          <a:p>
            <a:r>
              <a:rPr lang="en-US" sz="2400" b="1" dirty="0"/>
              <a:t>Example 4</a:t>
            </a:r>
          </a:p>
        </p:txBody>
      </p:sp>
      <p:sp>
        <p:nvSpPr>
          <p:cNvPr id="8" name="TextBox 7">
            <a:extLst>
              <a:ext uri="{FF2B5EF4-FFF2-40B4-BE49-F238E27FC236}">
                <a16:creationId xmlns:a16="http://schemas.microsoft.com/office/drawing/2014/main" id="{BDED6C88-A166-4C6B-97EA-7E129A75704F}"/>
              </a:ext>
            </a:extLst>
          </p:cNvPr>
          <p:cNvSpPr txBox="1"/>
          <p:nvPr/>
        </p:nvSpPr>
        <p:spPr>
          <a:xfrm>
            <a:off x="3457135" y="1828687"/>
            <a:ext cx="1593167" cy="461665"/>
          </a:xfrm>
          <a:prstGeom prst="rect">
            <a:avLst/>
          </a:prstGeom>
          <a:noFill/>
        </p:spPr>
        <p:txBody>
          <a:bodyPr wrap="square">
            <a:spAutoFit/>
          </a:bodyPr>
          <a:lstStyle/>
          <a:p>
            <a:r>
              <a:rPr lang="en-US" sz="2400" b="1" dirty="0"/>
              <a:t>Solution</a:t>
            </a:r>
          </a:p>
        </p:txBody>
      </p:sp>
      <p:sp>
        <p:nvSpPr>
          <p:cNvPr id="11" name="Title 1">
            <a:extLst>
              <a:ext uri="{FF2B5EF4-FFF2-40B4-BE49-F238E27FC236}">
                <a16:creationId xmlns:a16="http://schemas.microsoft.com/office/drawing/2014/main" id="{1D6AED7E-0F02-4E85-822A-FF986B00B5E4}"/>
              </a:ext>
            </a:extLst>
          </p:cNvPr>
          <p:cNvSpPr txBox="1">
            <a:spLocks/>
          </p:cNvSpPr>
          <p:nvPr/>
        </p:nvSpPr>
        <p:spPr>
          <a:xfrm>
            <a:off x="276032" y="1128712"/>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Regula Falsi Method ( False Position Method)</a:t>
            </a:r>
          </a:p>
        </p:txBody>
      </p:sp>
      <p:sp>
        <p:nvSpPr>
          <p:cNvPr id="10" name="TextBox 9">
            <a:extLst>
              <a:ext uri="{FF2B5EF4-FFF2-40B4-BE49-F238E27FC236}">
                <a16:creationId xmlns:a16="http://schemas.microsoft.com/office/drawing/2014/main" id="{F5DCDC2F-069C-4FC1-AC68-8A68662DDB93}"/>
              </a:ext>
            </a:extLst>
          </p:cNvPr>
          <p:cNvSpPr txBox="1"/>
          <p:nvPr/>
        </p:nvSpPr>
        <p:spPr>
          <a:xfrm>
            <a:off x="3457135" y="811605"/>
            <a:ext cx="8267113" cy="1015663"/>
          </a:xfrm>
          <a:prstGeom prst="rect">
            <a:avLst/>
          </a:prstGeom>
          <a:noFill/>
        </p:spPr>
        <p:txBody>
          <a:bodyPr wrap="square" rtlCol="0">
            <a:spAutoFit/>
          </a:bodyPr>
          <a:lstStyle/>
          <a:p>
            <a:r>
              <a:rPr lang="en-US" sz="2000" dirty="0"/>
              <a:t>Find the root of the equation                                ,using the Regula Falsi Method</a:t>
            </a:r>
            <a:r>
              <a:rPr lang="en-US" sz="4000" dirty="0">
                <a:solidFill>
                  <a:srgbClr val="FF0000"/>
                </a:solidFill>
              </a:rPr>
              <a:t> </a:t>
            </a:r>
            <a:r>
              <a:rPr lang="en-US" sz="2000" dirty="0"/>
              <a:t>correct up to three decimal places.</a:t>
            </a:r>
          </a:p>
        </p:txBody>
      </p:sp>
      <p:graphicFrame>
        <p:nvGraphicFramePr>
          <p:cNvPr id="12" name="Object 11">
            <a:extLst>
              <a:ext uri="{FF2B5EF4-FFF2-40B4-BE49-F238E27FC236}">
                <a16:creationId xmlns:a16="http://schemas.microsoft.com/office/drawing/2014/main" id="{6F8FD60B-D056-421B-A6BD-93C281B9B2E4}"/>
              </a:ext>
            </a:extLst>
          </p:cNvPr>
          <p:cNvGraphicFramePr>
            <a:graphicFrameLocks noChangeAspect="1"/>
          </p:cNvGraphicFramePr>
          <p:nvPr>
            <p:extLst>
              <p:ext uri="{D42A27DB-BD31-4B8C-83A1-F6EECF244321}">
                <p14:modId xmlns:p14="http://schemas.microsoft.com/office/powerpoint/2010/main" val="2707436062"/>
              </p:ext>
            </p:extLst>
          </p:nvPr>
        </p:nvGraphicFramePr>
        <p:xfrm>
          <a:off x="6605953" y="1073961"/>
          <a:ext cx="1522412" cy="403225"/>
        </p:xfrm>
        <a:graphic>
          <a:graphicData uri="http://schemas.openxmlformats.org/presentationml/2006/ole">
            <mc:AlternateContent xmlns:mc="http://schemas.openxmlformats.org/markup-compatibility/2006">
              <mc:Choice xmlns:v="urn:schemas-microsoft-com:vml" Requires="v">
                <p:oleObj name="Equation" r:id="rId4" imgW="863280" imgH="228600" progId="Equation.DSMT4">
                  <p:embed/>
                </p:oleObj>
              </mc:Choice>
              <mc:Fallback>
                <p:oleObj name="Equation" r:id="rId4" imgW="863280" imgH="228600" progId="Equation.DSMT4">
                  <p:embed/>
                  <p:pic>
                    <p:nvPicPr>
                      <p:cNvPr id="10" name="Object 9">
                        <a:extLst>
                          <a:ext uri="{FF2B5EF4-FFF2-40B4-BE49-F238E27FC236}">
                            <a16:creationId xmlns:a16="http://schemas.microsoft.com/office/drawing/2014/main" id="{D51A16E1-D959-43E0-BC02-5C27D63E090A}"/>
                          </a:ext>
                        </a:extLst>
                      </p:cNvPr>
                      <p:cNvPicPr/>
                      <p:nvPr/>
                    </p:nvPicPr>
                    <p:blipFill>
                      <a:blip r:embed="rId5"/>
                      <a:stretch>
                        <a:fillRect/>
                      </a:stretch>
                    </p:blipFill>
                    <p:spPr>
                      <a:xfrm>
                        <a:off x="6605953" y="1073961"/>
                        <a:ext cx="1522412" cy="403225"/>
                      </a:xfrm>
                      <a:prstGeom prst="rect">
                        <a:avLst/>
                      </a:prstGeom>
                    </p:spPr>
                  </p:pic>
                </p:oleObj>
              </mc:Fallback>
            </mc:AlternateContent>
          </a:graphicData>
        </a:graphic>
      </p:graphicFrame>
    </p:spTree>
    <p:extLst>
      <p:ext uri="{BB962C8B-B14F-4D97-AF65-F5344CB8AC3E}">
        <p14:creationId xmlns:p14="http://schemas.microsoft.com/office/powerpoint/2010/main" val="37959613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116</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669153424"/>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-0.5979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-0.0171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669153424"/>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126923"/>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-0.5979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-0.0171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34837534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117</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435388141"/>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-0.5979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-0.0171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2.7402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435388141"/>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2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-0.5979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-0.0171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2.7402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Tree>
    <p:extLst>
      <p:ext uri="{BB962C8B-B14F-4D97-AF65-F5344CB8AC3E}">
        <p14:creationId xmlns:p14="http://schemas.microsoft.com/office/powerpoint/2010/main" val="23394106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118</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1" y="13652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-0.5979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-0.0171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2.7402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2.7402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2.7406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1" y="13652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3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-0.5979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-0.0171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2.721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2.7402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2.7402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0.2314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2.7406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Fallback>
      </mc:AlternateContent>
    </p:spTree>
    <p:extLst>
      <p:ext uri="{BB962C8B-B14F-4D97-AF65-F5344CB8AC3E}">
        <p14:creationId xmlns:p14="http://schemas.microsoft.com/office/powerpoint/2010/main" val="12993985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013521" y="2035968"/>
                <a:ext cx="6096000" cy="2585323"/>
              </a:xfrm>
              <a:prstGeom prst="rect">
                <a:avLst/>
              </a:prstGeom>
            </p:spPr>
            <p:txBody>
              <a:bodyPr>
                <a:spAutoFit/>
              </a:bodyPr>
              <a:lstStyle/>
              <a:p>
                <a:r>
                  <a:rPr lang="en-US" dirty="0"/>
                  <a:t>x</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&lt;0</m:t>
                    </m:r>
                  </m:oMath>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=16</m:t>
                      </m:r>
                      <m:r>
                        <a:rPr lang="en-US" i="1">
                          <a:latin typeface="Cambria Math" panose="02040503050406030204" pitchFamily="18" charset="0"/>
                          <a:ea typeface="Cambria Math" panose="02040503050406030204" pitchFamily="18" charset="0"/>
                        </a:rPr>
                        <m:t>&lt;0</m:t>
                      </m:r>
                    </m:oMath>
                  </m:oMathPara>
                </a14:m>
                <a:endParaRPr lang="en-US" dirty="0"/>
              </a:p>
              <a:p>
                <a:endParaRPr lang="en-US" dirty="0"/>
              </a:p>
              <a:p>
                <a:r>
                  <a:rPr lang="en-US" dirty="0"/>
                  <a:t>Since </a:t>
                </a:r>
                <a14:m>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i="1">
                        <a:latin typeface="Cambria Math" panose="02040503050406030204" pitchFamily="18" charset="0"/>
                        <a:ea typeface="Cambria Math" panose="02040503050406030204" pitchFamily="18" charset="0"/>
                      </a:rPr>
                      <m:t>&lt;0</m:t>
                    </m:r>
                  </m:oMath>
                </a14:m>
                <a:r>
                  <a:rPr lang="en-US" dirty="0"/>
                  <a:t> and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3</m:t>
                        </m:r>
                      </m:e>
                    </m:d>
                    <m:r>
                      <a:rPr lang="en-US" i="1">
                        <a:latin typeface="Cambria Math" panose="02040503050406030204" pitchFamily="18" charset="0"/>
                        <a:ea typeface="Cambria Math" panose="02040503050406030204" pitchFamily="18" charset="0"/>
                      </a:rPr>
                      <m:t>&gt;0</m:t>
                    </m:r>
                  </m:oMath>
                </a14:m>
                <a:endParaRPr lang="en-US" dirty="0"/>
              </a:p>
              <a:p>
                <a:endParaRPr lang="en-US" dirty="0"/>
              </a:p>
              <a:p>
                <a:r>
                  <a:rPr lang="en-US" dirty="0"/>
                  <a:t>Let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=2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=3</m:t>
                    </m:r>
                  </m:oMath>
                </a14:m>
                <a:endParaRPr lang="en-US" dirty="0"/>
              </a:p>
              <a:p>
                <a:endParaRPr lang="en-US" dirty="0"/>
              </a:p>
              <a:p>
                <a:r>
                  <a:rPr lang="en-US" dirty="0"/>
                  <a:t>The root lies between </a:t>
                </a:r>
                <a14:m>
                  <m:oMath xmlns:m="http://schemas.openxmlformats.org/officeDocument/2006/math">
                    <m:r>
                      <a:rPr lang="en-US" i="1" dirty="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3.</m:t>
                    </m:r>
                  </m:oMath>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13521" y="2035968"/>
                <a:ext cx="6096000" cy="2585323"/>
              </a:xfrm>
              <a:prstGeom prst="rect">
                <a:avLst/>
              </a:prstGeom>
              <a:blipFill>
                <a:blip r:embed="rId3"/>
                <a:stretch>
                  <a:fillRect l="-800" t="-1415" b="-28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11CE39-2868-44A2-A0C6-827D458F7A8B}" type="slidenum">
              <a:rPr lang="en-IN" smtClean="0"/>
              <a:pPr/>
              <a:t>119</a:t>
            </a:fld>
            <a:endParaRPr lang="en-IN" dirty="0"/>
          </a:p>
        </p:txBody>
      </p:sp>
      <p:sp>
        <p:nvSpPr>
          <p:cNvPr id="7" name="TextBox 6">
            <a:extLst>
              <a:ext uri="{FF2B5EF4-FFF2-40B4-BE49-F238E27FC236}">
                <a16:creationId xmlns:a16="http://schemas.microsoft.com/office/drawing/2014/main" id="{73910B3A-B8EB-4D7A-907A-0F11F84D671C}"/>
              </a:ext>
            </a:extLst>
          </p:cNvPr>
          <p:cNvSpPr txBox="1"/>
          <p:nvPr/>
        </p:nvSpPr>
        <p:spPr>
          <a:xfrm>
            <a:off x="3513406" y="779907"/>
            <a:ext cx="8036169" cy="707886"/>
          </a:xfrm>
          <a:prstGeom prst="rect">
            <a:avLst/>
          </a:prstGeom>
          <a:noFill/>
        </p:spPr>
        <p:txBody>
          <a:bodyPr wrap="square">
            <a:spAutoFit/>
          </a:bodyPr>
          <a:lstStyle/>
          <a:p>
            <a:r>
              <a:rPr lang="en-US" sz="2000" dirty="0"/>
              <a:t>Find a root of the equation                                  using False – position method correct up to three decimal </a:t>
            </a:r>
          </a:p>
        </p:txBody>
      </p:sp>
      <p:sp>
        <p:nvSpPr>
          <p:cNvPr id="8" name="TextBox 7">
            <a:extLst>
              <a:ext uri="{FF2B5EF4-FFF2-40B4-BE49-F238E27FC236}">
                <a16:creationId xmlns:a16="http://schemas.microsoft.com/office/drawing/2014/main" id="{C816F0B6-A7C4-4691-A136-946A16AE2E83}"/>
              </a:ext>
            </a:extLst>
          </p:cNvPr>
          <p:cNvSpPr txBox="1"/>
          <p:nvPr/>
        </p:nvSpPr>
        <p:spPr>
          <a:xfrm>
            <a:off x="3513406" y="1635720"/>
            <a:ext cx="1593167" cy="461665"/>
          </a:xfrm>
          <a:prstGeom prst="rect">
            <a:avLst/>
          </a:prstGeom>
          <a:noFill/>
        </p:spPr>
        <p:txBody>
          <a:bodyPr wrap="square">
            <a:spAutoFit/>
          </a:bodyPr>
          <a:lstStyle/>
          <a:p>
            <a:r>
              <a:rPr lang="en-US" sz="2400" b="1" dirty="0"/>
              <a:t>Solution</a:t>
            </a:r>
          </a:p>
        </p:txBody>
      </p:sp>
      <p:sp>
        <p:nvSpPr>
          <p:cNvPr id="9" name="Title 1">
            <a:extLst>
              <a:ext uri="{FF2B5EF4-FFF2-40B4-BE49-F238E27FC236}">
                <a16:creationId xmlns:a16="http://schemas.microsoft.com/office/drawing/2014/main" id="{478B0E5D-A180-4382-AC47-65A6B856AF41}"/>
              </a:ext>
            </a:extLst>
          </p:cNvPr>
          <p:cNvSpPr txBox="1">
            <a:spLocks/>
          </p:cNvSpPr>
          <p:nvPr/>
        </p:nvSpPr>
        <p:spPr>
          <a:xfrm>
            <a:off x="276032" y="1128712"/>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Regula Falsi Method ( False Position Method)</a:t>
            </a:r>
          </a:p>
        </p:txBody>
      </p:sp>
      <p:graphicFrame>
        <p:nvGraphicFramePr>
          <p:cNvPr id="10" name="Object 9">
            <a:extLst>
              <a:ext uri="{FF2B5EF4-FFF2-40B4-BE49-F238E27FC236}">
                <a16:creationId xmlns:a16="http://schemas.microsoft.com/office/drawing/2014/main" id="{D51A16E1-D959-43E0-BC02-5C27D63E090A}"/>
              </a:ext>
            </a:extLst>
          </p:cNvPr>
          <p:cNvGraphicFramePr>
            <a:graphicFrameLocks noChangeAspect="1"/>
          </p:cNvGraphicFramePr>
          <p:nvPr/>
        </p:nvGraphicFramePr>
        <p:xfrm>
          <a:off x="6470678" y="779907"/>
          <a:ext cx="1590675" cy="357188"/>
        </p:xfrm>
        <a:graphic>
          <a:graphicData uri="http://schemas.openxmlformats.org/presentationml/2006/ole">
            <mc:AlternateContent xmlns:mc="http://schemas.openxmlformats.org/markup-compatibility/2006">
              <mc:Choice xmlns:v="urn:schemas-microsoft-com:vml" Requires="v">
                <p:oleObj name="Equation" r:id="rId4" imgW="901440" imgH="203040" progId="Equation.DSMT4">
                  <p:embed/>
                </p:oleObj>
              </mc:Choice>
              <mc:Fallback>
                <p:oleObj name="Equation" r:id="rId4" imgW="901440" imgH="203040" progId="Equation.DSMT4">
                  <p:embed/>
                  <p:pic>
                    <p:nvPicPr>
                      <p:cNvPr id="10" name="Object 9">
                        <a:extLst>
                          <a:ext uri="{FF2B5EF4-FFF2-40B4-BE49-F238E27FC236}">
                            <a16:creationId xmlns:a16="http://schemas.microsoft.com/office/drawing/2014/main" id="{D51A16E1-D959-43E0-BC02-5C27D63E090A}"/>
                          </a:ext>
                        </a:extLst>
                      </p:cNvPr>
                      <p:cNvPicPr/>
                      <p:nvPr/>
                    </p:nvPicPr>
                    <p:blipFill>
                      <a:blip r:embed="rId5"/>
                      <a:stretch>
                        <a:fillRect/>
                      </a:stretch>
                    </p:blipFill>
                    <p:spPr>
                      <a:xfrm>
                        <a:off x="6470678" y="779907"/>
                        <a:ext cx="1590675" cy="357188"/>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6A9EAE68-9333-4B8F-9959-E8242908A053}"/>
              </a:ext>
            </a:extLst>
          </p:cNvPr>
          <p:cNvSpPr txBox="1"/>
          <p:nvPr/>
        </p:nvSpPr>
        <p:spPr>
          <a:xfrm>
            <a:off x="3433229" y="401147"/>
            <a:ext cx="1593167" cy="461665"/>
          </a:xfrm>
          <a:prstGeom prst="rect">
            <a:avLst/>
          </a:prstGeom>
          <a:noFill/>
        </p:spPr>
        <p:txBody>
          <a:bodyPr wrap="square">
            <a:spAutoFit/>
          </a:bodyPr>
          <a:lstStyle/>
          <a:p>
            <a:r>
              <a:rPr lang="en-US" sz="2400" b="1" dirty="0"/>
              <a:t>Example 5</a:t>
            </a:r>
          </a:p>
        </p:txBody>
      </p:sp>
    </p:spTree>
    <p:extLst>
      <p:ext uri="{BB962C8B-B14F-4D97-AF65-F5344CB8AC3E}">
        <p14:creationId xmlns:p14="http://schemas.microsoft.com/office/powerpoint/2010/main" val="1916254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 - 4</a:t>
            </a:r>
            <a:endParaRPr lang="en-US" dirty="0">
              <a:solidFill>
                <a:schemeClr val="bg1"/>
              </a:solidFill>
            </a:endParaRPr>
          </a:p>
        </p:txBody>
      </p:sp>
      <p:sp>
        <p:nvSpPr>
          <p:cNvPr id="7" name="TextBox 6">
            <a:extLst>
              <a:ext uri="{FF2B5EF4-FFF2-40B4-BE49-F238E27FC236}">
                <a16:creationId xmlns:a16="http://schemas.microsoft.com/office/drawing/2014/main" id="{4A64FF95-10CD-4FEB-A3E6-FE4C53AF6200}"/>
              </a:ext>
            </a:extLst>
          </p:cNvPr>
          <p:cNvSpPr txBox="1"/>
          <p:nvPr/>
        </p:nvSpPr>
        <p:spPr>
          <a:xfrm>
            <a:off x="3527473" y="1469006"/>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5" name="Picture 4">
            <a:extLst>
              <a:ext uri="{FF2B5EF4-FFF2-40B4-BE49-F238E27FC236}">
                <a16:creationId xmlns:a16="http://schemas.microsoft.com/office/drawing/2014/main" id="{60E61FEB-7492-4C76-992F-453F5E272903}"/>
              </a:ext>
            </a:extLst>
          </p:cNvPr>
          <p:cNvPicPr>
            <a:picLocks noChangeAspect="1"/>
          </p:cNvPicPr>
          <p:nvPr/>
        </p:nvPicPr>
        <p:blipFill>
          <a:blip r:embed="rId2"/>
          <a:stretch>
            <a:fillRect/>
          </a:stretch>
        </p:blipFill>
        <p:spPr>
          <a:xfrm>
            <a:off x="3527473" y="706175"/>
            <a:ext cx="7804345" cy="762831"/>
          </a:xfrm>
          <a:prstGeom prst="rect">
            <a:avLst/>
          </a:prstGeom>
        </p:spPr>
      </p:pic>
      <p:pic>
        <p:nvPicPr>
          <p:cNvPr id="11" name="Picture 10">
            <a:extLst>
              <a:ext uri="{FF2B5EF4-FFF2-40B4-BE49-F238E27FC236}">
                <a16:creationId xmlns:a16="http://schemas.microsoft.com/office/drawing/2014/main" id="{B1A90EB8-25AE-4900-9351-6B7388618A4A}"/>
              </a:ext>
            </a:extLst>
          </p:cNvPr>
          <p:cNvPicPr>
            <a:picLocks noChangeAspect="1"/>
          </p:cNvPicPr>
          <p:nvPr/>
        </p:nvPicPr>
        <p:blipFill rotWithShape="1">
          <a:blip r:embed="rId3"/>
          <a:srcRect b="83597"/>
          <a:stretch/>
        </p:blipFill>
        <p:spPr>
          <a:xfrm>
            <a:off x="3992096" y="1930671"/>
            <a:ext cx="6510705" cy="762831"/>
          </a:xfrm>
          <a:prstGeom prst="rect">
            <a:avLst/>
          </a:prstGeom>
        </p:spPr>
      </p:pic>
      <p:pic>
        <p:nvPicPr>
          <p:cNvPr id="3" name="Picture 2">
            <a:extLst>
              <a:ext uri="{FF2B5EF4-FFF2-40B4-BE49-F238E27FC236}">
                <a16:creationId xmlns:a16="http://schemas.microsoft.com/office/drawing/2014/main" id="{D8446DB5-AF04-2215-EE1D-D478CE35006A}"/>
              </a:ext>
            </a:extLst>
          </p:cNvPr>
          <p:cNvPicPr>
            <a:picLocks noChangeAspect="1"/>
          </p:cNvPicPr>
          <p:nvPr/>
        </p:nvPicPr>
        <p:blipFill rotWithShape="1">
          <a:blip r:embed="rId3"/>
          <a:srcRect t="16403" b="42881"/>
          <a:stretch/>
        </p:blipFill>
        <p:spPr>
          <a:xfrm>
            <a:off x="3992096" y="2693501"/>
            <a:ext cx="6510705" cy="1893489"/>
          </a:xfrm>
          <a:prstGeom prst="rect">
            <a:avLst/>
          </a:prstGeom>
        </p:spPr>
      </p:pic>
      <p:pic>
        <p:nvPicPr>
          <p:cNvPr id="4" name="Picture 3">
            <a:extLst>
              <a:ext uri="{FF2B5EF4-FFF2-40B4-BE49-F238E27FC236}">
                <a16:creationId xmlns:a16="http://schemas.microsoft.com/office/drawing/2014/main" id="{40A2C9EC-2C51-DBDE-AA45-06B3311E01B4}"/>
              </a:ext>
            </a:extLst>
          </p:cNvPr>
          <p:cNvPicPr>
            <a:picLocks noChangeAspect="1"/>
          </p:cNvPicPr>
          <p:nvPr/>
        </p:nvPicPr>
        <p:blipFill rotWithShape="1">
          <a:blip r:embed="rId3"/>
          <a:srcRect t="57119"/>
          <a:stretch/>
        </p:blipFill>
        <p:spPr>
          <a:xfrm>
            <a:off x="3992096" y="4586989"/>
            <a:ext cx="6510705" cy="1994185"/>
          </a:xfrm>
          <a:prstGeom prst="rect">
            <a:avLst/>
          </a:prstGeom>
        </p:spPr>
      </p:pic>
    </p:spTree>
    <p:extLst>
      <p:ext uri="{BB962C8B-B14F-4D97-AF65-F5344CB8AC3E}">
        <p14:creationId xmlns:p14="http://schemas.microsoft.com/office/powerpoint/2010/main" val="2417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120</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471510849"/>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471510849"/>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126923"/>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30078518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121</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946126490"/>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946126490"/>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2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Tree>
    <p:extLst>
      <p:ext uri="{BB962C8B-B14F-4D97-AF65-F5344CB8AC3E}">
        <p14:creationId xmlns:p14="http://schemas.microsoft.com/office/powerpoint/2010/main" val="38042345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122</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226290011"/>
                  </p:ext>
                </p:extLst>
              </p:nvPr>
            </p:nvGraphicFramePr>
            <p:xfrm>
              <a:off x="-1" y="13652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-0.0507</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226290011"/>
                  </p:ext>
                </p:extLst>
              </p:nvPr>
            </p:nvGraphicFramePr>
            <p:xfrm>
              <a:off x="-1" y="13652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3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-0.0507</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Fallback>
      </mc:AlternateContent>
    </p:spTree>
    <p:extLst>
      <p:ext uri="{BB962C8B-B14F-4D97-AF65-F5344CB8AC3E}">
        <p14:creationId xmlns:p14="http://schemas.microsoft.com/office/powerpoint/2010/main" val="42516944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123</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4216593371"/>
                  </p:ext>
                </p:extLst>
              </p:nvPr>
            </p:nvGraphicFramePr>
            <p:xfrm>
              <a:off x="-1" y="136525"/>
              <a:ext cx="12165063" cy="2389014"/>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-0.0507</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-0.0507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2.0915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4216593371"/>
                  </p:ext>
                </p:extLst>
              </p:nvPr>
            </p:nvGraphicFramePr>
            <p:xfrm>
              <a:off x="-1" y="136525"/>
              <a:ext cx="12165063" cy="2389014"/>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429487"/>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-0.0507</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-0.0507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2.0915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Fallback>
      </mc:AlternateContent>
    </p:spTree>
    <p:extLst>
      <p:ext uri="{BB962C8B-B14F-4D97-AF65-F5344CB8AC3E}">
        <p14:creationId xmlns:p14="http://schemas.microsoft.com/office/powerpoint/2010/main" val="14270562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124</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-0.0507</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-0.0507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2.0915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2.0941</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2.0915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630769"/>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-0.3781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-0.0507</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-0.0507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2.0915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2.0941</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2.0915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Fallback>
      </mc:AlternateContent>
    </p:spTree>
    <p:extLst>
      <p:ext uri="{BB962C8B-B14F-4D97-AF65-F5344CB8AC3E}">
        <p14:creationId xmlns:p14="http://schemas.microsoft.com/office/powerpoint/2010/main" val="13162180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19626" y="921104"/>
            <a:ext cx="7803340" cy="714616"/>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027589" y="2149375"/>
                <a:ext cx="6096000" cy="3693319"/>
              </a:xfrm>
              <a:prstGeom prst="rect">
                <a:avLst/>
              </a:prstGeom>
            </p:spPr>
            <p:txBody>
              <a:bodyPr>
                <a:spAutoFit/>
              </a:bodyPr>
              <a:lstStyle/>
              <a:p>
                <a:r>
                  <a:rPr lang="en-US" dirty="0"/>
                  <a:t>x</a:t>
                </a: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ea typeface="Cambria Math" panose="02040503050406030204" pitchFamily="18" charset="0"/>
                      </a:rPr>
                      <m:t>&lt;0</m:t>
                    </m:r>
                  </m:oMath>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1</m:t>
                          </m:r>
                        </m:e>
                      </m:d>
                      <m:r>
                        <a:rPr lang="en-US" b="0" i="1" smtClean="0">
                          <a:latin typeface="Cambria Math" panose="02040503050406030204" pitchFamily="18" charset="0"/>
                        </a:rPr>
                        <m:t>=−12</m:t>
                      </m:r>
                      <m:r>
                        <a:rPr lang="en-US" i="1">
                          <a:latin typeface="Cambria Math" panose="02040503050406030204" pitchFamily="18" charset="0"/>
                          <a:ea typeface="Cambria Math" panose="02040503050406030204" pitchFamily="18" charset="0"/>
                        </a:rPr>
                        <m:t>&lt;0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=2,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ea typeface="Cambria Math" panose="02040503050406030204" pitchFamily="18" charset="0"/>
                        </a:rPr>
                        <m:t>&lt;0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3</m:t>
                          </m:r>
                        </m:e>
                      </m:d>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ea typeface="Cambria Math" panose="02040503050406030204" pitchFamily="18" charset="0"/>
                        </a:rPr>
                        <m:t>&gt;0</m:t>
                      </m:r>
                    </m:oMath>
                  </m:oMathPara>
                </a14:m>
                <a:endParaRPr lang="en-US" dirty="0"/>
              </a:p>
              <a:p>
                <a:endParaRPr lang="en-US" dirty="0"/>
              </a:p>
              <a:p>
                <a:r>
                  <a:rPr lang="en-US" dirty="0"/>
                  <a:t>Since </a:t>
                </a:r>
                <a14:m>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i="1">
                        <a:latin typeface="Cambria Math" panose="02040503050406030204" pitchFamily="18" charset="0"/>
                        <a:ea typeface="Cambria Math" panose="02040503050406030204" pitchFamily="18" charset="0"/>
                      </a:rPr>
                      <m:t>&lt;0</m:t>
                    </m:r>
                  </m:oMath>
                </a14:m>
                <a:r>
                  <a:rPr lang="en-US" dirty="0"/>
                  <a:t> and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3</m:t>
                        </m:r>
                      </m:e>
                    </m:d>
                    <m:r>
                      <a:rPr lang="en-US" i="1">
                        <a:latin typeface="Cambria Math" panose="02040503050406030204" pitchFamily="18" charset="0"/>
                        <a:ea typeface="Cambria Math" panose="02040503050406030204" pitchFamily="18" charset="0"/>
                      </a:rPr>
                      <m:t>&gt;0</m:t>
                    </m:r>
                  </m:oMath>
                </a14:m>
                <a:endParaRPr lang="en-US" dirty="0"/>
              </a:p>
              <a:p>
                <a:endParaRPr lang="en-US" dirty="0"/>
              </a:p>
              <a:p>
                <a:r>
                  <a:rPr lang="en-US" dirty="0"/>
                  <a:t>Let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=2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=3</m:t>
                    </m:r>
                  </m:oMath>
                </a14:m>
                <a:endParaRPr lang="en-US" dirty="0"/>
              </a:p>
              <a:p>
                <a:endParaRPr lang="en-US" dirty="0"/>
              </a:p>
              <a:p>
                <a:r>
                  <a:rPr lang="en-US" dirty="0"/>
                  <a:t>The root lies between </a:t>
                </a:r>
                <a14:m>
                  <m:oMath xmlns:m="http://schemas.openxmlformats.org/officeDocument/2006/math">
                    <m:r>
                      <a:rPr lang="en-US" i="1" dirty="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3.</m:t>
                    </m:r>
                  </m:oMath>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27589" y="2149375"/>
                <a:ext cx="6096000" cy="3693319"/>
              </a:xfrm>
              <a:prstGeom prst="rect">
                <a:avLst/>
              </a:prstGeom>
              <a:blipFill>
                <a:blip r:embed="rId3"/>
                <a:stretch>
                  <a:fillRect l="-900" t="-992" b="-18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11CE39-2868-44A2-A0C6-827D458F7A8B}" type="slidenum">
              <a:rPr lang="en-IN" smtClean="0"/>
              <a:pPr/>
              <a:t>125</a:t>
            </a:fld>
            <a:endParaRPr lang="en-IN" dirty="0"/>
          </a:p>
        </p:txBody>
      </p:sp>
      <p:sp>
        <p:nvSpPr>
          <p:cNvPr id="7" name="TextBox 6">
            <a:extLst>
              <a:ext uri="{FF2B5EF4-FFF2-40B4-BE49-F238E27FC236}">
                <a16:creationId xmlns:a16="http://schemas.microsoft.com/office/drawing/2014/main" id="{73910B3A-B8EB-4D7A-907A-0F11F84D671C}"/>
              </a:ext>
            </a:extLst>
          </p:cNvPr>
          <p:cNvSpPr txBox="1"/>
          <p:nvPr/>
        </p:nvSpPr>
        <p:spPr>
          <a:xfrm>
            <a:off x="3513406" y="370481"/>
            <a:ext cx="6098344" cy="461665"/>
          </a:xfrm>
          <a:prstGeom prst="rect">
            <a:avLst/>
          </a:prstGeom>
          <a:noFill/>
        </p:spPr>
        <p:txBody>
          <a:bodyPr wrap="square">
            <a:spAutoFit/>
          </a:bodyPr>
          <a:lstStyle/>
          <a:p>
            <a:r>
              <a:rPr lang="en-US" sz="2400" b="1" dirty="0"/>
              <a:t>Example 6</a:t>
            </a:r>
          </a:p>
        </p:txBody>
      </p:sp>
      <p:sp>
        <p:nvSpPr>
          <p:cNvPr id="8" name="TextBox 7">
            <a:extLst>
              <a:ext uri="{FF2B5EF4-FFF2-40B4-BE49-F238E27FC236}">
                <a16:creationId xmlns:a16="http://schemas.microsoft.com/office/drawing/2014/main" id="{C816F0B6-A7C4-4691-A136-946A16AE2E83}"/>
              </a:ext>
            </a:extLst>
          </p:cNvPr>
          <p:cNvSpPr txBox="1"/>
          <p:nvPr/>
        </p:nvSpPr>
        <p:spPr>
          <a:xfrm>
            <a:off x="3513406" y="1635720"/>
            <a:ext cx="1593167" cy="461665"/>
          </a:xfrm>
          <a:prstGeom prst="rect">
            <a:avLst/>
          </a:prstGeom>
          <a:noFill/>
        </p:spPr>
        <p:txBody>
          <a:bodyPr wrap="square">
            <a:spAutoFit/>
          </a:bodyPr>
          <a:lstStyle/>
          <a:p>
            <a:r>
              <a:rPr lang="en-US" sz="2400" b="1" dirty="0"/>
              <a:t>Solution</a:t>
            </a:r>
          </a:p>
        </p:txBody>
      </p:sp>
      <p:sp>
        <p:nvSpPr>
          <p:cNvPr id="9" name="Title 1">
            <a:extLst>
              <a:ext uri="{FF2B5EF4-FFF2-40B4-BE49-F238E27FC236}">
                <a16:creationId xmlns:a16="http://schemas.microsoft.com/office/drawing/2014/main" id="{478B0E5D-A180-4382-AC47-65A6B856AF41}"/>
              </a:ext>
            </a:extLst>
          </p:cNvPr>
          <p:cNvSpPr txBox="1">
            <a:spLocks/>
          </p:cNvSpPr>
          <p:nvPr/>
        </p:nvSpPr>
        <p:spPr>
          <a:xfrm>
            <a:off x="276032" y="1128712"/>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Regula Falsi Method ( False Position Method)</a:t>
            </a:r>
          </a:p>
        </p:txBody>
      </p:sp>
    </p:spTree>
    <p:extLst>
      <p:ext uri="{BB962C8B-B14F-4D97-AF65-F5344CB8AC3E}">
        <p14:creationId xmlns:p14="http://schemas.microsoft.com/office/powerpoint/2010/main" val="10470662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126</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776754347"/>
                  </p:ext>
                </p:extLst>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776754347"/>
                  </p:ext>
                </p:extLst>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630769"/>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Fallback>
      </mc:AlternateContent>
    </p:spTree>
    <p:extLst>
      <p:ext uri="{BB962C8B-B14F-4D97-AF65-F5344CB8AC3E}">
        <p14:creationId xmlns:p14="http://schemas.microsoft.com/office/powerpoint/2010/main" val="33577527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Secant Method</a:t>
            </a:r>
          </a:p>
        </p:txBody>
      </p:sp>
      <mc:AlternateContent xmlns:mc="http://schemas.openxmlformats.org/markup-compatibility/2006" xmlns:a14="http://schemas.microsoft.com/office/drawing/2010/main">
        <mc:Choice Requires="a14">
          <p:sp>
            <p:nvSpPr>
              <p:cNvPr id="3" name="TextBox 2"/>
              <p:cNvSpPr txBox="1"/>
              <p:nvPr/>
            </p:nvSpPr>
            <p:spPr>
              <a:xfrm>
                <a:off x="3828081" y="1123837"/>
                <a:ext cx="7702658" cy="4967770"/>
              </a:xfrm>
              <a:prstGeom prst="rect">
                <a:avLst/>
              </a:prstGeom>
              <a:noFill/>
            </p:spPr>
            <p:txBody>
              <a:bodyPr wrap="square" rtlCol="0">
                <a:spAutoFit/>
              </a:bodyPr>
              <a:lstStyle/>
              <a:p>
                <a:r>
                  <a:rPr lang="en-US" sz="2000" dirty="0"/>
                  <a:t>This method  is an improvement over the method of false position as it does not require the condition </a:t>
                </a:r>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m:rPr>
                            <m:nor/>
                          </m:rPr>
                          <a:rPr lang="en-US" sz="2000" dirty="0"/>
                          <m:t>x</m:t>
                        </m:r>
                        <m:r>
                          <m:rPr>
                            <m:nor/>
                          </m:rPr>
                          <a:rPr lang="en-US" sz="2000" dirty="0"/>
                          <m:t>0</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m:rPr>
                            <m:nor/>
                          </m:rPr>
                          <a:rPr lang="en-US" sz="2000" dirty="0"/>
                          <m:t>x</m:t>
                        </m:r>
                        <m:r>
                          <m:rPr>
                            <m:nor/>
                          </m:rPr>
                          <a:rPr lang="en-US" sz="2000" dirty="0"/>
                          <m:t>1</m:t>
                        </m:r>
                      </m:e>
                    </m:d>
                    <m:r>
                      <a:rPr lang="en-US" sz="2000" i="1">
                        <a:latin typeface="Cambria Math" panose="02040503050406030204" pitchFamily="18" charset="0"/>
                        <a:ea typeface="Cambria Math" panose="02040503050406030204" pitchFamily="18" charset="0"/>
                      </a:rPr>
                      <m:t>&lt;0</m:t>
                    </m:r>
                  </m:oMath>
                </a14:m>
                <a:r>
                  <a:rPr lang="en-US" sz="2000" dirty="0"/>
                  <a:t> in that method.</a:t>
                </a:r>
              </a:p>
              <a:p>
                <a:endParaRPr lang="en-US" sz="2000" dirty="0"/>
              </a:p>
              <a:p>
                <a:r>
                  <a:rPr lang="en-US" sz="2000" dirty="0"/>
                  <a:t>Here the graph of the function y= f(x) is approximated by a secant line but at each iteration , two most recent approximations to the root are used to find the next approximation. </a:t>
                </a:r>
              </a:p>
              <a:p>
                <a:endParaRPr lang="en-US" sz="2000" dirty="0"/>
              </a:p>
              <a:p>
                <a:r>
                  <a:rPr lang="en-US" sz="2000" dirty="0"/>
                  <a:t>Also it is not necessary that the interval must contain the root.</a:t>
                </a:r>
              </a:p>
              <a:p>
                <a:endParaRPr lang="en-US" sz="2000" dirty="0"/>
              </a:p>
              <a:p>
                <a:r>
                  <a:rPr lang="en-US" sz="2000" dirty="0"/>
                  <a:t>Taking </a:t>
                </a:r>
                <a14:m>
                  <m:oMath xmlns:m="http://schemas.openxmlformats.org/officeDocument/2006/math">
                    <m:r>
                      <m:rPr>
                        <m:nor/>
                      </m:rPr>
                      <a:rPr lang="en-US" sz="2000" dirty="0"/>
                      <m:t>x</m:t>
                    </m:r>
                    <m:r>
                      <m:rPr>
                        <m:nor/>
                      </m:rPr>
                      <a:rPr lang="en-US" sz="2000" dirty="0"/>
                      <m:t>0</m:t>
                    </m:r>
                  </m:oMath>
                </a14:m>
                <a:r>
                  <a:rPr lang="en-US" sz="2000" dirty="0"/>
                  <a:t>, </a:t>
                </a:r>
                <a14:m>
                  <m:oMath xmlns:m="http://schemas.openxmlformats.org/officeDocument/2006/math">
                    <m:r>
                      <m:rPr>
                        <m:nor/>
                      </m:rPr>
                      <a:rPr lang="en-US" sz="2000" dirty="0" smtClean="0"/>
                      <m:t>x</m:t>
                    </m:r>
                    <m:r>
                      <m:rPr>
                        <m:nor/>
                      </m:rPr>
                      <a:rPr lang="en-US" sz="2000" dirty="0" smtClean="0"/>
                      <m:t>1</m:t>
                    </m:r>
                  </m:oMath>
                </a14:m>
                <a:r>
                  <a:rPr lang="en-US" sz="2000" dirty="0"/>
                  <a:t> as the initial limits of the interval, we write the equation of the chord joining these as </a:t>
                </a:r>
              </a:p>
              <a:p>
                <a:endParaRPr lang="en-US" sz="2000" dirty="0"/>
              </a:p>
              <a:p>
                <a:endParaRPr lang="en-US" sz="2000" dirty="0"/>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m:rPr>
                              <m:nor/>
                            </m:rPr>
                            <a:rPr lang="en-US" sz="2000" dirty="0"/>
                            <m:t>x</m:t>
                          </m:r>
                          <m:r>
                            <m:rPr>
                              <m:nor/>
                            </m:rPr>
                            <a:rPr lang="en-US" sz="2000" dirty="0"/>
                            <m:t>1</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𝑓</m:t>
                          </m:r>
                          <m:d>
                            <m:dPr>
                              <m:ctrlPr>
                                <a:rPr lang="en-US" sz="2000" i="1">
                                  <a:latin typeface="Cambria Math" panose="02040503050406030204" pitchFamily="18" charset="0"/>
                                </a:rPr>
                              </m:ctrlPr>
                            </m:dPr>
                            <m:e>
                              <m:r>
                                <m:rPr>
                                  <m:nor/>
                                </m:rPr>
                                <a:rPr lang="en-US" sz="2000" dirty="0"/>
                                <m:t>x</m:t>
                              </m:r>
                              <m:r>
                                <m:rPr>
                                  <m:nor/>
                                </m:rPr>
                                <a:rPr lang="en-US" sz="2000" dirty="0"/>
                                <m:t>1</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m:rPr>
                                  <m:nor/>
                                </m:rPr>
                                <a:rPr lang="en-US" sz="2000" dirty="0"/>
                                <m:t>x</m:t>
                              </m:r>
                              <m:r>
                                <m:rPr>
                                  <m:nor/>
                                </m:rPr>
                                <a:rPr lang="en-US" sz="2000" dirty="0"/>
                                <m:t>0</m:t>
                              </m:r>
                            </m:e>
                          </m:d>
                        </m:num>
                        <m:den>
                          <m:r>
                            <m:rPr>
                              <m:nor/>
                            </m:rPr>
                            <a:rPr lang="en-US" sz="2000" dirty="0"/>
                            <m:t>x</m:t>
                          </m:r>
                          <m:r>
                            <m:rPr>
                              <m:nor/>
                            </m:rPr>
                            <a:rPr lang="en-US" sz="2000" dirty="0"/>
                            <m:t>1</m:t>
                          </m:r>
                          <m:r>
                            <a:rPr lang="en-US" sz="2000" i="1">
                              <a:latin typeface="Cambria Math" panose="02040503050406030204" pitchFamily="18" charset="0"/>
                            </a:rPr>
                            <m:t>−</m:t>
                          </m:r>
                          <m:r>
                            <m:rPr>
                              <m:nor/>
                            </m:rPr>
                            <a:rPr lang="en-US" sz="2000" dirty="0"/>
                            <m:t>x</m:t>
                          </m:r>
                          <m:r>
                            <m:rPr>
                              <m:nor/>
                            </m:rPr>
                            <a:rPr lang="en-US" sz="2000" dirty="0"/>
                            <m:t>0</m:t>
                          </m:r>
                        </m:den>
                      </m:f>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i="1">
                              <a:latin typeface="Cambria Math" panose="02040503050406030204" pitchFamily="18" charset="0"/>
                            </a:rPr>
                            <m:t>−</m:t>
                          </m:r>
                          <m:r>
                            <m:rPr>
                              <m:nor/>
                            </m:rPr>
                            <a:rPr lang="en-US" sz="2000" dirty="0"/>
                            <m:t>x</m:t>
                          </m:r>
                          <m:r>
                            <m:rPr>
                              <m:nor/>
                            </m:rPr>
                            <a:rPr lang="en-US" sz="2000" dirty="0"/>
                            <m:t>1</m:t>
                          </m:r>
                        </m:e>
                      </m:d>
                    </m:oMath>
                  </m:oMathPara>
                </a14:m>
                <a:endParaRPr lang="en-US" sz="2000"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828081" y="1123837"/>
                <a:ext cx="7702658" cy="4967770"/>
              </a:xfrm>
              <a:prstGeom prst="rect">
                <a:avLst/>
              </a:prstGeom>
              <a:blipFill>
                <a:blip r:embed="rId2"/>
                <a:stretch>
                  <a:fillRect l="-870" t="-613" r="-7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11CE39-2868-44A2-A0C6-827D458F7A8B}" type="slidenum">
              <a:rPr lang="en-IN" smtClean="0"/>
              <a:pPr/>
              <a:t>127</a:t>
            </a:fld>
            <a:endParaRPr lang="en-IN" dirty="0"/>
          </a:p>
        </p:txBody>
      </p:sp>
      <p:sp>
        <p:nvSpPr>
          <p:cNvPr id="6" name="TextBox 5">
            <a:extLst>
              <a:ext uri="{FF2B5EF4-FFF2-40B4-BE49-F238E27FC236}">
                <a16:creationId xmlns:a16="http://schemas.microsoft.com/office/drawing/2014/main" id="{8EB65785-8A91-49F9-A222-84BC81407D57}"/>
              </a:ext>
            </a:extLst>
          </p:cNvPr>
          <p:cNvSpPr txBox="1"/>
          <p:nvPr/>
        </p:nvSpPr>
        <p:spPr>
          <a:xfrm>
            <a:off x="3828081" y="399161"/>
            <a:ext cx="6098344" cy="461665"/>
          </a:xfrm>
          <a:prstGeom prst="rect">
            <a:avLst/>
          </a:prstGeom>
          <a:noFill/>
        </p:spPr>
        <p:txBody>
          <a:bodyPr wrap="square">
            <a:spAutoFit/>
          </a:bodyPr>
          <a:lstStyle/>
          <a:p>
            <a:r>
              <a:rPr lang="en-US" sz="2400" b="1" dirty="0">
                <a:solidFill>
                  <a:srgbClr val="FF0000"/>
                </a:solidFill>
              </a:rPr>
              <a:t>Secant Method</a:t>
            </a:r>
            <a:endParaRPr lang="en-US" sz="2400" b="1" dirty="0"/>
          </a:p>
        </p:txBody>
      </p:sp>
    </p:spTree>
    <p:extLst>
      <p:ext uri="{BB962C8B-B14F-4D97-AF65-F5344CB8AC3E}">
        <p14:creationId xmlns:p14="http://schemas.microsoft.com/office/powerpoint/2010/main" val="36122093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42717" y="402551"/>
            <a:ext cx="6480632" cy="5781373"/>
          </a:xfrm>
          <a:prstGeom prst="rect">
            <a:avLst/>
          </a:prstGeom>
        </p:spPr>
      </p:pic>
      <p:sp>
        <p:nvSpPr>
          <p:cNvPr id="4" name="TextBox 3"/>
          <p:cNvSpPr txBox="1"/>
          <p:nvPr/>
        </p:nvSpPr>
        <p:spPr>
          <a:xfrm>
            <a:off x="10321871" y="5284922"/>
            <a:ext cx="480448" cy="646331"/>
          </a:xfrm>
          <a:prstGeom prst="rect">
            <a:avLst/>
          </a:prstGeom>
          <a:noFill/>
        </p:spPr>
        <p:txBody>
          <a:bodyPr wrap="square" rtlCol="0">
            <a:spAutoFit/>
          </a:bodyPr>
          <a:lstStyle/>
          <a:p>
            <a:r>
              <a:rPr lang="en-US" sz="3600" b="1" dirty="0"/>
              <a:t>x</a:t>
            </a:r>
          </a:p>
        </p:txBody>
      </p:sp>
      <p:sp>
        <p:nvSpPr>
          <p:cNvPr id="5" name="Slide Number Placeholder 4"/>
          <p:cNvSpPr>
            <a:spLocks noGrp="1"/>
          </p:cNvSpPr>
          <p:nvPr>
            <p:ph type="sldNum" sz="quarter" idx="12"/>
          </p:nvPr>
        </p:nvSpPr>
        <p:spPr/>
        <p:txBody>
          <a:bodyPr/>
          <a:lstStyle/>
          <a:p>
            <a:fld id="{9C11CE39-2868-44A2-A0C6-827D458F7A8B}" type="slidenum">
              <a:rPr lang="en-IN" smtClean="0"/>
              <a:pPr/>
              <a:t>128</a:t>
            </a:fld>
            <a:endParaRPr lang="en-IN" dirty="0"/>
          </a:p>
        </p:txBody>
      </p:sp>
      <p:sp>
        <p:nvSpPr>
          <p:cNvPr id="8" name="Title 1">
            <a:extLst>
              <a:ext uri="{FF2B5EF4-FFF2-40B4-BE49-F238E27FC236}">
                <a16:creationId xmlns:a16="http://schemas.microsoft.com/office/drawing/2014/main" id="{CD369DAC-1C3E-4C22-A3B0-24331A1991F4}"/>
              </a:ext>
            </a:extLst>
          </p:cNvPr>
          <p:cNvSpPr>
            <a:spLocks noGrp="1"/>
          </p:cNvSpPr>
          <p:nvPr>
            <p:ph type="title"/>
          </p:nvPr>
        </p:nvSpPr>
        <p:spPr>
          <a:xfrm>
            <a:off x="252919" y="1123837"/>
            <a:ext cx="2947482" cy="4601183"/>
          </a:xfrm>
        </p:spPr>
        <p:txBody>
          <a:bodyPr/>
          <a:lstStyle/>
          <a:p>
            <a:pPr algn="ctr"/>
            <a:r>
              <a:rPr lang="en-US" dirty="0">
                <a:solidFill>
                  <a:schemeClr val="bg1"/>
                </a:solidFill>
              </a:rPr>
              <a:t>Secant Method</a:t>
            </a:r>
          </a:p>
        </p:txBody>
      </p:sp>
    </p:spTree>
    <p:extLst>
      <p:ext uri="{BB962C8B-B14F-4D97-AF65-F5344CB8AC3E}">
        <p14:creationId xmlns:p14="http://schemas.microsoft.com/office/powerpoint/2010/main" val="25301764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653944" y="4504173"/>
                <a:ext cx="8043620" cy="12208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rPr>
                        <m:t>c</m:t>
                      </m:r>
                      <m:r>
                        <a:rPr lang="en-US" i="1">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𝑎</m:t>
                          </m:r>
                        </m:num>
                        <m:den>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𝑎</m:t>
                              </m:r>
                            </m:e>
                          </m:d>
                        </m:den>
                      </m:f>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oMath>
                  </m:oMathPara>
                </a14:m>
                <a:endParaRPr lang="en-US" b="1" dirty="0"/>
              </a:p>
              <a:p>
                <a:endParaRPr lang="en-US" b="1" dirty="0"/>
              </a:p>
              <a:p>
                <a:r>
                  <a:rPr lang="en-US" dirty="0"/>
                  <a:t>We repeat same steps to find new values of “ c “ till f (c ) is equal or nearer to zero.</a:t>
                </a:r>
              </a:p>
            </p:txBody>
          </p:sp>
        </mc:Choice>
        <mc:Fallback xmlns="">
          <p:sp>
            <p:nvSpPr>
              <p:cNvPr id="5" name="Rectangle 4"/>
              <p:cNvSpPr>
                <a:spLocks noRot="1" noChangeAspect="1" noMove="1" noResize="1" noEditPoints="1" noAdjustHandles="1" noChangeArrowheads="1" noChangeShapeType="1" noTextEdit="1"/>
              </p:cNvSpPr>
              <p:nvPr/>
            </p:nvSpPr>
            <p:spPr>
              <a:xfrm>
                <a:off x="3653944" y="4504173"/>
                <a:ext cx="8043620" cy="1220847"/>
              </a:xfrm>
              <a:prstGeom prst="rect">
                <a:avLst/>
              </a:prstGeom>
              <a:blipFill>
                <a:blip r:embed="rId2"/>
                <a:stretch>
                  <a:fillRect l="-606" b="-700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11CE39-2868-44A2-A0C6-827D458F7A8B}" type="slidenum">
              <a:rPr lang="en-IN" smtClean="0"/>
              <a:pPr/>
              <a:t>129</a:t>
            </a:fld>
            <a:endParaRPr lang="en-IN" dirty="0"/>
          </a:p>
        </p:txBody>
      </p:sp>
      <p:sp>
        <p:nvSpPr>
          <p:cNvPr id="9" name="Title 1">
            <a:extLst>
              <a:ext uri="{FF2B5EF4-FFF2-40B4-BE49-F238E27FC236}">
                <a16:creationId xmlns:a16="http://schemas.microsoft.com/office/drawing/2014/main" id="{B3E4BD52-CB09-45B6-9E5A-4452595BFE27}"/>
              </a:ext>
            </a:extLst>
          </p:cNvPr>
          <p:cNvSpPr>
            <a:spLocks noGrp="1"/>
          </p:cNvSpPr>
          <p:nvPr>
            <p:ph type="title"/>
          </p:nvPr>
        </p:nvSpPr>
        <p:spPr>
          <a:xfrm>
            <a:off x="252919" y="1123837"/>
            <a:ext cx="2947482" cy="4601183"/>
          </a:xfrm>
        </p:spPr>
        <p:txBody>
          <a:bodyPr/>
          <a:lstStyle/>
          <a:p>
            <a:pPr algn="ctr"/>
            <a:r>
              <a:rPr lang="en-US" dirty="0">
                <a:solidFill>
                  <a:schemeClr val="bg1"/>
                </a:solidFill>
              </a:rPr>
              <a:t>Secant </a:t>
            </a:r>
            <a:r>
              <a:rPr lang="en-US" dirty="0" err="1">
                <a:solidFill>
                  <a:schemeClr val="bg1"/>
                </a:solidFill>
              </a:rPr>
              <a:t>Maethod</a:t>
            </a:r>
            <a:endParaRPr lang="en-US" dirty="0">
              <a:solidFill>
                <a:schemeClr val="bg1"/>
              </a:solidFill>
            </a:endParaRPr>
          </a:p>
        </p:txBody>
      </p:sp>
      <p:sp>
        <p:nvSpPr>
          <p:cNvPr id="10" name="TextBox 9">
            <a:extLst>
              <a:ext uri="{FF2B5EF4-FFF2-40B4-BE49-F238E27FC236}">
                <a16:creationId xmlns:a16="http://schemas.microsoft.com/office/drawing/2014/main" id="{B14F9C6F-3207-49A5-A76B-CDE1220DDD61}"/>
              </a:ext>
            </a:extLst>
          </p:cNvPr>
          <p:cNvSpPr txBox="1"/>
          <p:nvPr/>
        </p:nvSpPr>
        <p:spPr>
          <a:xfrm>
            <a:off x="3560954" y="652594"/>
            <a:ext cx="8229600" cy="3785652"/>
          </a:xfrm>
          <a:prstGeom prst="rect">
            <a:avLst/>
          </a:prstGeom>
          <a:noFill/>
        </p:spPr>
        <p:txBody>
          <a:bodyPr wrap="square" rtlCol="0">
            <a:spAutoFit/>
          </a:bodyPr>
          <a:lstStyle/>
          <a:p>
            <a:r>
              <a:rPr lang="en-US" sz="2000" dirty="0"/>
              <a:t>If x2 is the point of intersection of the x- axis and the line joining points A(x0, f(x0)) and B(x1, f(x1)) then </a:t>
            </a:r>
          </a:p>
          <a:p>
            <a:endParaRPr lang="en-US" sz="2000" dirty="0"/>
          </a:p>
          <a:p>
            <a:endParaRPr lang="en-US" sz="2000" dirty="0"/>
          </a:p>
          <a:p>
            <a:endParaRPr lang="en-US" sz="2000" dirty="0"/>
          </a:p>
          <a:p>
            <a:r>
              <a:rPr lang="en-US" sz="2000" dirty="0"/>
              <a:t>Which is an approximation to the root, the general formula for successive approximation is </a:t>
            </a:r>
          </a:p>
          <a:p>
            <a:endParaRPr lang="en-US" sz="2000" dirty="0"/>
          </a:p>
          <a:p>
            <a:endParaRPr lang="en-US" sz="2000" dirty="0"/>
          </a:p>
          <a:p>
            <a:r>
              <a:rPr lang="en-US" sz="2000" dirty="0"/>
              <a:t>This procedure is repeated till the root is found to the desired accuracy.</a:t>
            </a:r>
          </a:p>
          <a:p>
            <a:endParaRPr lang="en-US" sz="2000" dirty="0"/>
          </a:p>
          <a:p>
            <a:r>
              <a:rPr lang="en-US" sz="2000" dirty="0"/>
              <a:t>Note:</a:t>
            </a:r>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F1F5DA2-2363-4604-96F3-0DFAD5F0735E}"/>
                  </a:ext>
                </a:extLst>
              </p:cNvPr>
              <p:cNvSpPr/>
              <p:nvPr/>
            </p:nvSpPr>
            <p:spPr>
              <a:xfrm>
                <a:off x="3066515" y="1132980"/>
                <a:ext cx="7399848" cy="1111330"/>
              </a:xfrm>
              <a:prstGeom prst="rect">
                <a:avLst/>
              </a:prstGeom>
            </p:spPr>
            <p:txBody>
              <a:bodyPr wrap="square">
                <a:spAutoFit/>
              </a:bodyPr>
              <a:lstStyle/>
              <a:p>
                <a:r>
                  <a:rPr lang="en-US" dirty="0"/>
                  <a:t>                                                                                            </a:t>
                </a:r>
              </a:p>
              <a:p>
                <a:r>
                  <a:rPr lang="en-US" dirty="0"/>
                  <a:t>                                                </a:t>
                </a:r>
                <a14:m>
                  <m:oMath xmlns:m="http://schemas.openxmlformats.org/officeDocument/2006/math">
                    <m:r>
                      <m:rPr>
                        <m:nor/>
                      </m:rPr>
                      <a:rPr lang="en-US" b="0" i="0" dirty="0" smtClean="0"/>
                      <m:t>   </m:t>
                    </m:r>
                    <m:r>
                      <m:rPr>
                        <m:nor/>
                      </m:rPr>
                      <a:rPr lang="en-US" dirty="0"/>
                      <m:t>x</m:t>
                    </m:r>
                    <m:r>
                      <m:rPr>
                        <m:nor/>
                      </m:rPr>
                      <a:rPr lang="en-US" b="0" i="0" dirty="0" smtClean="0"/>
                      <m:t>2</m:t>
                    </m:r>
                    <m:r>
                      <m:rPr>
                        <m:nor/>
                      </m:rPr>
                      <a:rPr lang="en-US" dirty="0"/>
                      <m:t>=  </m:t>
                    </m:r>
                    <m:r>
                      <m:rPr>
                        <m:nor/>
                      </m:rPr>
                      <a:rPr lang="en-US" dirty="0"/>
                      <m:t>x</m:t>
                    </m:r>
                    <m:r>
                      <m:rPr>
                        <m:nor/>
                      </m:rPr>
                      <a:rPr lang="en-US" b="0" i="0" dirty="0" smtClean="0"/>
                      <m:t>1</m:t>
                    </m:r>
                    <m:r>
                      <a:rPr lang="en-US" i="1">
                        <a:latin typeface="Cambria Math" panose="02040503050406030204" pitchFamily="18" charset="0"/>
                      </a:rPr>
                      <m:t>−</m:t>
                    </m:r>
                    <m:f>
                      <m:fPr>
                        <m:ctrlPr>
                          <a:rPr lang="en-US" i="1">
                            <a:latin typeface="Cambria Math" panose="02040503050406030204" pitchFamily="18" charset="0"/>
                          </a:rPr>
                        </m:ctrlPr>
                      </m:fPr>
                      <m:num>
                        <m:d>
                          <m:dPr>
                            <m:ctrlPr>
                              <a:rPr lang="en-US" i="1" dirty="0">
                                <a:latin typeface="Cambria Math" panose="02040503050406030204" pitchFamily="18" charset="0"/>
                              </a:rPr>
                            </m:ctrlPr>
                          </m:dPr>
                          <m:e>
                            <m:r>
                              <m:rPr>
                                <m:nor/>
                              </m:rPr>
                              <a:rPr lang="en-US" dirty="0"/>
                              <m:t>x</m:t>
                            </m:r>
                            <m:r>
                              <m:rPr>
                                <m:nor/>
                              </m:rPr>
                              <a:rPr lang="en-US" dirty="0"/>
                              <m:t>1 </m:t>
                            </m:r>
                            <m:r>
                              <a:rPr lang="en-US" i="1">
                                <a:latin typeface="Cambria Math" panose="02040503050406030204" pitchFamily="18" charset="0"/>
                              </a:rPr>
                              <m:t>−</m:t>
                            </m:r>
                            <m:r>
                              <m:rPr>
                                <m:nor/>
                              </m:rPr>
                              <a:rPr lang="en-US" dirty="0"/>
                              <m:t>x</m:t>
                            </m:r>
                            <m:r>
                              <m:rPr>
                                <m:nor/>
                              </m:rPr>
                              <a:rPr lang="en-US" dirty="0"/>
                              <m:t>0</m:t>
                            </m:r>
                          </m:e>
                        </m:d>
                      </m:num>
                      <m:den>
                        <m:d>
                          <m:dPr>
                            <m:ctrlPr>
                              <a:rPr lang="en-US" i="1" dirty="0">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1 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e>
                        </m:d>
                      </m:den>
                    </m:f>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b="0" i="0" dirty="0" smtClean="0"/>
                          <m:t>1</m:t>
                        </m:r>
                        <m:r>
                          <m:rPr>
                            <m:nor/>
                          </m:rPr>
                          <a:rPr lang="en-US" dirty="0"/>
                          <m:t> </m:t>
                        </m:r>
                      </m:e>
                    </m:d>
                  </m:oMath>
                </a14:m>
                <a:endParaRPr lang="en-US" b="0" dirty="0"/>
              </a:p>
              <a:p>
                <a:endParaRPr lang="en-US" dirty="0"/>
              </a:p>
            </p:txBody>
          </p:sp>
        </mc:Choice>
        <mc:Fallback xmlns="">
          <p:sp>
            <p:nvSpPr>
              <p:cNvPr id="11" name="Rectangle 10">
                <a:extLst>
                  <a:ext uri="{FF2B5EF4-FFF2-40B4-BE49-F238E27FC236}">
                    <a16:creationId xmlns:a16="http://schemas.microsoft.com/office/drawing/2014/main" id="{EF1F5DA2-2363-4604-96F3-0DFAD5F0735E}"/>
                  </a:ext>
                </a:extLst>
              </p:cNvPr>
              <p:cNvSpPr>
                <a:spLocks noRot="1" noChangeAspect="1" noMove="1" noResize="1" noEditPoints="1" noAdjustHandles="1" noChangeArrowheads="1" noChangeShapeType="1" noTextEdit="1"/>
              </p:cNvSpPr>
              <p:nvPr/>
            </p:nvSpPr>
            <p:spPr>
              <a:xfrm>
                <a:off x="3066515" y="1132980"/>
                <a:ext cx="7399848" cy="1111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51DB873-D5A7-403B-844E-150F4D3527F2}"/>
                  </a:ext>
                </a:extLst>
              </p:cNvPr>
              <p:cNvSpPr/>
              <p:nvPr/>
            </p:nvSpPr>
            <p:spPr>
              <a:xfrm>
                <a:off x="2965696" y="2530031"/>
                <a:ext cx="7399848" cy="1111330"/>
              </a:xfrm>
              <a:prstGeom prst="rect">
                <a:avLst/>
              </a:prstGeom>
            </p:spPr>
            <p:txBody>
              <a:bodyPr wrap="square">
                <a:spAutoFit/>
              </a:bodyPr>
              <a:lstStyle/>
              <a:p>
                <a:r>
                  <a:rPr lang="en-US" dirty="0"/>
                  <a:t>                                                                                      </a:t>
                </a:r>
              </a:p>
              <a:p>
                <a:r>
                  <a:rPr lang="en-US" dirty="0"/>
                  <a:t>                                                </a:t>
                </a:r>
                <a14:m>
                  <m:oMath xmlns:m="http://schemas.openxmlformats.org/officeDocument/2006/math">
                    <m:r>
                      <m:rPr>
                        <m:nor/>
                      </m:rPr>
                      <a:rPr lang="en-US" b="0" i="0" dirty="0" smtClean="0"/>
                      <m:t>   </m:t>
                    </m:r>
                    <m:r>
                      <m:rPr>
                        <m:nor/>
                      </m:rPr>
                      <a:rPr lang="en-US" dirty="0"/>
                      <m:t>x</m:t>
                    </m:r>
                    <m:r>
                      <m:rPr>
                        <m:nor/>
                      </m:rPr>
                      <a:rPr lang="en-US" b="0" i="0" dirty="0" smtClean="0"/>
                      <m:t>n</m:t>
                    </m:r>
                    <m:r>
                      <m:rPr>
                        <m:nor/>
                      </m:rPr>
                      <a:rPr lang="en-US" b="0" i="0" dirty="0" smtClean="0"/>
                      <m:t>+1=  </m:t>
                    </m:r>
                    <m:r>
                      <m:rPr>
                        <m:nor/>
                      </m:rPr>
                      <a:rPr lang="en-US" dirty="0"/>
                      <m:t>x</m:t>
                    </m:r>
                    <m:r>
                      <a:rPr lang="en-US" b="0" i="1" dirty="0" smtClean="0">
                        <a:latin typeface="Cambria Math" panose="02040503050406030204" pitchFamily="18" charset="0"/>
                      </a:rPr>
                      <m:t>𝑛</m:t>
                    </m:r>
                    <m:r>
                      <a:rPr lang="en-US" i="1">
                        <a:latin typeface="Cambria Math" panose="02040503050406030204" pitchFamily="18" charset="0"/>
                      </a:rPr>
                      <m:t>−</m:t>
                    </m:r>
                    <m:f>
                      <m:fPr>
                        <m:ctrlPr>
                          <a:rPr lang="en-US" i="1">
                            <a:latin typeface="Cambria Math" panose="02040503050406030204" pitchFamily="18" charset="0"/>
                          </a:rPr>
                        </m:ctrlPr>
                      </m:fPr>
                      <m:num>
                        <m:d>
                          <m:dPr>
                            <m:ctrlPr>
                              <a:rPr lang="en-US" i="1" dirty="0">
                                <a:latin typeface="Cambria Math" panose="02040503050406030204" pitchFamily="18" charset="0"/>
                              </a:rPr>
                            </m:ctrlPr>
                          </m:dPr>
                          <m:e>
                            <m:r>
                              <m:rPr>
                                <m:nor/>
                              </m:rPr>
                              <a:rPr lang="en-US" dirty="0"/>
                              <m:t>x</m:t>
                            </m:r>
                            <m:r>
                              <m:rPr>
                                <m:nor/>
                              </m:rPr>
                              <a:rPr lang="en-US" b="0" i="0" dirty="0" smtClean="0"/>
                              <m:t>n</m:t>
                            </m:r>
                            <m:r>
                              <m:rPr>
                                <m:nor/>
                              </m:rPr>
                              <a:rPr lang="en-US" dirty="0"/>
                              <m:t> </m:t>
                            </m:r>
                            <m:r>
                              <a:rPr lang="en-US" i="1">
                                <a:latin typeface="Cambria Math" panose="02040503050406030204" pitchFamily="18" charset="0"/>
                              </a:rPr>
                              <m:t>−</m:t>
                            </m:r>
                            <m:r>
                              <m:rPr>
                                <m:nor/>
                              </m:rPr>
                              <a:rPr lang="en-US" dirty="0"/>
                              <m:t>x</m:t>
                            </m:r>
                            <m:r>
                              <a:rPr lang="en-US" b="0" i="1" dirty="0" smtClean="0">
                                <a:latin typeface="Cambria Math" panose="02040503050406030204" pitchFamily="18" charset="0"/>
                              </a:rPr>
                              <m:t>𝑛</m:t>
                            </m:r>
                            <m:r>
                              <a:rPr lang="en-US" b="0" i="1" dirty="0" smtClean="0">
                                <a:latin typeface="Cambria Math" panose="02040503050406030204" pitchFamily="18" charset="0"/>
                              </a:rPr>
                              <m:t>−1</m:t>
                            </m:r>
                          </m:e>
                        </m:d>
                      </m:num>
                      <m:den>
                        <m:d>
                          <m:dPr>
                            <m:ctrlPr>
                              <a:rPr lang="en-US" i="1" dirty="0">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b="0" i="0" dirty="0" smtClean="0"/>
                                  <m:t>n</m:t>
                                </m:r>
                                <m:r>
                                  <m:rPr>
                                    <m:nor/>
                                  </m:rPr>
                                  <a:rPr lang="en-US" dirty="0"/>
                                  <m:t>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b="0" i="0" dirty="0" smtClean="0"/>
                                  <m:t>n</m:t>
                                </m:r>
                                <m:r>
                                  <m:rPr>
                                    <m:nor/>
                                  </m:rPr>
                                  <a:rPr lang="en-US" b="0" i="0" dirty="0" smtClean="0"/>
                                  <m:t>−1 </m:t>
                                </m:r>
                              </m:e>
                            </m:d>
                          </m:e>
                        </m:d>
                      </m:den>
                    </m:f>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b="0" i="0" dirty="0" smtClean="0"/>
                          <m:t>n</m:t>
                        </m:r>
                        <m:r>
                          <m:rPr>
                            <m:nor/>
                          </m:rPr>
                          <a:rPr lang="en-US" dirty="0"/>
                          <m:t> </m:t>
                        </m:r>
                      </m:e>
                    </m:d>
                  </m:oMath>
                </a14:m>
                <a:endParaRPr lang="en-US" b="0" dirty="0"/>
              </a:p>
              <a:p>
                <a:endParaRPr lang="en-US" dirty="0"/>
              </a:p>
            </p:txBody>
          </p:sp>
        </mc:Choice>
        <mc:Fallback xmlns="">
          <p:sp>
            <p:nvSpPr>
              <p:cNvPr id="15" name="Rectangle 14">
                <a:extLst>
                  <a:ext uri="{FF2B5EF4-FFF2-40B4-BE49-F238E27FC236}">
                    <a16:creationId xmlns:a16="http://schemas.microsoft.com/office/drawing/2014/main" id="{A51DB873-D5A7-403B-844E-150F4D3527F2}"/>
                  </a:ext>
                </a:extLst>
              </p:cNvPr>
              <p:cNvSpPr>
                <a:spLocks noRot="1" noChangeAspect="1" noMove="1" noResize="1" noEditPoints="1" noAdjustHandles="1" noChangeArrowheads="1" noChangeShapeType="1" noTextEdit="1"/>
              </p:cNvSpPr>
              <p:nvPr/>
            </p:nvSpPr>
            <p:spPr>
              <a:xfrm>
                <a:off x="2965696" y="2530031"/>
                <a:ext cx="7399848" cy="111133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285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 - 5</a:t>
            </a:r>
            <a:endParaRPr lang="en-US" dirty="0">
              <a:solidFill>
                <a:schemeClr val="bg1"/>
              </a:solidFill>
            </a:endParaRPr>
          </a:p>
        </p:txBody>
      </p:sp>
      <p:sp>
        <p:nvSpPr>
          <p:cNvPr id="7" name="TextBox 6">
            <a:extLst>
              <a:ext uri="{FF2B5EF4-FFF2-40B4-BE49-F238E27FC236}">
                <a16:creationId xmlns:a16="http://schemas.microsoft.com/office/drawing/2014/main" id="{4A64FF95-10CD-4FEB-A3E6-FE4C53AF6200}"/>
              </a:ext>
            </a:extLst>
          </p:cNvPr>
          <p:cNvSpPr txBox="1"/>
          <p:nvPr/>
        </p:nvSpPr>
        <p:spPr>
          <a:xfrm>
            <a:off x="3527473" y="1652547"/>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8" name="Picture 7">
            <a:extLst>
              <a:ext uri="{FF2B5EF4-FFF2-40B4-BE49-F238E27FC236}">
                <a16:creationId xmlns:a16="http://schemas.microsoft.com/office/drawing/2014/main" id="{7B3E84CE-2E52-4B95-B20A-0E8B69853110}"/>
              </a:ext>
            </a:extLst>
          </p:cNvPr>
          <p:cNvPicPr>
            <a:picLocks noChangeAspect="1"/>
          </p:cNvPicPr>
          <p:nvPr/>
        </p:nvPicPr>
        <p:blipFill>
          <a:blip r:embed="rId2"/>
          <a:stretch>
            <a:fillRect/>
          </a:stretch>
        </p:blipFill>
        <p:spPr>
          <a:xfrm>
            <a:off x="3527473" y="523061"/>
            <a:ext cx="7135838" cy="984719"/>
          </a:xfrm>
          <a:prstGeom prst="rect">
            <a:avLst/>
          </a:prstGeom>
        </p:spPr>
      </p:pic>
      <p:pic>
        <p:nvPicPr>
          <p:cNvPr id="10" name="Picture 9">
            <a:extLst>
              <a:ext uri="{FF2B5EF4-FFF2-40B4-BE49-F238E27FC236}">
                <a16:creationId xmlns:a16="http://schemas.microsoft.com/office/drawing/2014/main" id="{783304E2-9386-4685-AF93-6AEC4A3CC5BD}"/>
              </a:ext>
            </a:extLst>
          </p:cNvPr>
          <p:cNvPicPr>
            <a:picLocks noChangeAspect="1"/>
          </p:cNvPicPr>
          <p:nvPr/>
        </p:nvPicPr>
        <p:blipFill rotWithShape="1">
          <a:blip r:embed="rId3"/>
          <a:srcRect b="86563"/>
          <a:stretch/>
        </p:blipFill>
        <p:spPr>
          <a:xfrm>
            <a:off x="4797083" y="1942080"/>
            <a:ext cx="5082701" cy="618240"/>
          </a:xfrm>
          <a:prstGeom prst="rect">
            <a:avLst/>
          </a:prstGeom>
        </p:spPr>
      </p:pic>
      <p:pic>
        <p:nvPicPr>
          <p:cNvPr id="3" name="Picture 2">
            <a:extLst>
              <a:ext uri="{FF2B5EF4-FFF2-40B4-BE49-F238E27FC236}">
                <a16:creationId xmlns:a16="http://schemas.microsoft.com/office/drawing/2014/main" id="{DD54129E-FF67-A4B3-261E-538258D16ACB}"/>
              </a:ext>
            </a:extLst>
          </p:cNvPr>
          <p:cNvPicPr>
            <a:picLocks noChangeAspect="1"/>
          </p:cNvPicPr>
          <p:nvPr/>
        </p:nvPicPr>
        <p:blipFill rotWithShape="1">
          <a:blip r:embed="rId3"/>
          <a:srcRect t="13180" b="59964"/>
          <a:stretch/>
        </p:blipFill>
        <p:spPr>
          <a:xfrm>
            <a:off x="4797083" y="2560320"/>
            <a:ext cx="5082701" cy="1235697"/>
          </a:xfrm>
          <a:prstGeom prst="rect">
            <a:avLst/>
          </a:prstGeom>
        </p:spPr>
      </p:pic>
      <p:pic>
        <p:nvPicPr>
          <p:cNvPr id="4" name="Picture 3">
            <a:extLst>
              <a:ext uri="{FF2B5EF4-FFF2-40B4-BE49-F238E27FC236}">
                <a16:creationId xmlns:a16="http://schemas.microsoft.com/office/drawing/2014/main" id="{5846016E-9863-3ED6-7E36-0F6ABA05EE0C}"/>
              </a:ext>
            </a:extLst>
          </p:cNvPr>
          <p:cNvPicPr>
            <a:picLocks noChangeAspect="1"/>
          </p:cNvPicPr>
          <p:nvPr/>
        </p:nvPicPr>
        <p:blipFill rotWithShape="1">
          <a:blip r:embed="rId3"/>
          <a:srcRect t="40293" b="345"/>
          <a:stretch/>
        </p:blipFill>
        <p:spPr>
          <a:xfrm>
            <a:off x="4797083" y="3796016"/>
            <a:ext cx="5082701" cy="2731393"/>
          </a:xfrm>
          <a:prstGeom prst="rect">
            <a:avLst/>
          </a:prstGeom>
        </p:spPr>
      </p:pic>
    </p:spTree>
    <p:extLst>
      <p:ext uri="{BB962C8B-B14F-4D97-AF65-F5344CB8AC3E}">
        <p14:creationId xmlns:p14="http://schemas.microsoft.com/office/powerpoint/2010/main" val="425249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Examples</a:t>
            </a:r>
          </a:p>
        </p:txBody>
      </p:sp>
      <mc:AlternateContent xmlns:mc="http://schemas.openxmlformats.org/markup-compatibility/2006" xmlns:a14="http://schemas.microsoft.com/office/drawing/2010/main">
        <mc:Choice Requires="a14">
          <p:sp>
            <p:nvSpPr>
              <p:cNvPr id="3" name="TextBox 2"/>
              <p:cNvSpPr txBox="1"/>
              <p:nvPr/>
            </p:nvSpPr>
            <p:spPr>
              <a:xfrm>
                <a:off x="3564610" y="976393"/>
                <a:ext cx="8214101" cy="5940088"/>
              </a:xfrm>
              <a:prstGeom prst="rect">
                <a:avLst/>
              </a:prstGeom>
              <a:noFill/>
            </p:spPr>
            <p:txBody>
              <a:bodyPr wrap="square" rtlCol="0">
                <a:spAutoFit/>
              </a:bodyPr>
              <a:lstStyle/>
              <a:p>
                <a:r>
                  <a:rPr lang="en-US" sz="2000" dirty="0"/>
                  <a:t>Find the root of the equation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3 </m:t>
                        </m:r>
                      </m:sup>
                    </m:sSup>
                    <m:r>
                      <a:rPr lang="en-US" sz="2000" b="0" i="1" smtClean="0">
                        <a:latin typeface="Cambria Math" panose="02040503050406030204" pitchFamily="18" charset="0"/>
                      </a:rPr>
                      <m:t>−2</m:t>
                    </m:r>
                    <m:r>
                      <a:rPr lang="en-US" sz="2000" b="0" i="1" smtClean="0">
                        <a:latin typeface="Cambria Math" panose="02040503050406030204" pitchFamily="18" charset="0"/>
                      </a:rPr>
                      <m:t>𝑥</m:t>
                    </m:r>
                    <m:r>
                      <a:rPr lang="en-US" sz="2000" b="0" i="1" smtClean="0">
                        <a:latin typeface="Cambria Math" panose="02040503050406030204" pitchFamily="18" charset="0"/>
                      </a:rPr>
                      <m:t>−5=0 </m:t>
                    </m:r>
                  </m:oMath>
                </a14:m>
                <a:r>
                  <a:rPr lang="en-US" sz="2000" dirty="0"/>
                  <a:t>using secant method  correct to three decimal places.</a:t>
                </a:r>
              </a:p>
              <a:p>
                <a:endParaRPr lang="en-US" dirty="0"/>
              </a:p>
              <a:p>
                <a:endParaRPr lang="en-US" dirty="0"/>
              </a:p>
              <a:p>
                <a:r>
                  <a:rPr lang="en-US" sz="2000" dirty="0"/>
                  <a:t>Let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i="1">
                            <a:latin typeface="Cambria Math" panose="02040503050406030204" pitchFamily="18" charset="0"/>
                          </a:rPr>
                          <m:t>𝑥</m:t>
                        </m:r>
                      </m:e>
                      <m:sup>
                        <m:r>
                          <a:rPr lang="en-US" sz="2000" i="1">
                            <a:latin typeface="Cambria Math" panose="02040503050406030204" pitchFamily="18" charset="0"/>
                          </a:rPr>
                          <m:t>3 </m:t>
                        </m:r>
                      </m:sup>
                    </m:s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𝑥</m:t>
                    </m:r>
                    <m:r>
                      <a:rPr lang="en-US" sz="2000" i="1">
                        <a:latin typeface="Cambria Math" panose="02040503050406030204" pitchFamily="18" charset="0"/>
                      </a:rPr>
                      <m:t>−5</m:t>
                    </m:r>
                  </m:oMath>
                </a14:m>
                <a:endParaRPr lang="en-US" sz="2000" i="1" dirty="0">
                  <a:latin typeface="Cambria Math" panose="02040503050406030204" pitchFamily="18" charset="0"/>
                </a:endParaRPr>
              </a:p>
              <a:p>
                <a:r>
                  <a:rPr lang="en-US" sz="2000" dirty="0">
                    <a:latin typeface="Cambria Math" panose="02040503050406030204" pitchFamily="18" charset="0"/>
                  </a:rPr>
                  <a:t>𝑓(0)=−5</a:t>
                </a:r>
              </a:p>
              <a:p>
                <a:r>
                  <a:rPr lang="en-US" sz="2000" dirty="0">
                    <a:latin typeface="Cambria Math" panose="02040503050406030204" pitchFamily="18" charset="0"/>
                  </a:rPr>
                  <a:t> 𝑓(1)=−6</a:t>
                </a:r>
              </a:p>
              <a:p>
                <a:r>
                  <a:rPr lang="en-US" sz="2000" dirty="0">
                    <a:latin typeface="Cambria Math" panose="02040503050406030204" pitchFamily="18" charset="0"/>
                  </a:rPr>
                  <a:t>𝑓(2)=−</a:t>
                </a:r>
                <a14:m>
                  <m:oMath xmlns:m="http://schemas.openxmlformats.org/officeDocument/2006/math">
                    <m:r>
                      <a:rPr lang="en-US" sz="2000" b="0" i="0" dirty="0" smtClean="0">
                        <a:latin typeface="Cambria Math" panose="02040503050406030204" pitchFamily="18" charset="0"/>
                        <a:ea typeface="Cambria Math" panose="02040503050406030204" pitchFamily="18" charset="0"/>
                      </a:rPr>
                      <m:t>1</m:t>
                    </m:r>
                    <m:r>
                      <a:rPr lang="en-US" sz="2000" i="1" dirty="0" smtClean="0">
                        <a:latin typeface="Cambria Math" panose="02040503050406030204" pitchFamily="18" charset="0"/>
                        <a:ea typeface="Cambria Math" panose="02040503050406030204" pitchFamily="18" charset="0"/>
                      </a:rPr>
                      <m:t>&lt;</m:t>
                    </m:r>
                    <m:r>
                      <a:rPr lang="en-US" sz="2000" b="0" i="1" dirty="0" smtClean="0">
                        <a:latin typeface="Cambria Math" panose="02040503050406030204" pitchFamily="18" charset="0"/>
                        <a:ea typeface="Cambria Math" panose="02040503050406030204" pitchFamily="18" charset="0"/>
                      </a:rPr>
                      <m:t>0</m:t>
                    </m:r>
                  </m:oMath>
                </a14:m>
                <a:endParaRPr lang="en-US" sz="2000" dirty="0">
                  <a:latin typeface="Cambria Math" panose="02040503050406030204" pitchFamily="18" charset="0"/>
                </a:endParaRPr>
              </a:p>
              <a:p>
                <a:r>
                  <a:rPr lang="en-US" sz="2000" dirty="0">
                    <a:latin typeface="Cambria Math" panose="02040503050406030204" pitchFamily="18" charset="0"/>
                  </a:rPr>
                  <a:t>𝑓(3)=16</a:t>
                </a:r>
                <a14:m>
                  <m:oMath xmlns:m="http://schemas.openxmlformats.org/officeDocument/2006/math">
                    <m:r>
                      <a:rPr lang="en-US" sz="200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0</m:t>
                    </m:r>
                  </m:oMath>
                </a14:m>
                <a:endParaRPr lang="en-US" sz="2000" dirty="0">
                  <a:latin typeface="Cambria Math" panose="02040503050406030204" pitchFamily="18" charset="0"/>
                </a:endParaRPr>
              </a:p>
              <a:p>
                <a:r>
                  <a:rPr lang="en-US" sz="2000" i="1" dirty="0">
                    <a:latin typeface="Cambria Math" panose="02040503050406030204" pitchFamily="18" charset="0"/>
                  </a:rPr>
                  <a:t>Since  </a:t>
                </a:r>
                <a:r>
                  <a:rPr lang="en-US" sz="2000" dirty="0">
                    <a:latin typeface="Cambria Math" panose="02040503050406030204" pitchFamily="18" charset="0"/>
                  </a:rPr>
                  <a:t>𝑓(2)</a:t>
                </a:r>
                <a14:m>
                  <m:oMath xmlns:m="http://schemas.openxmlformats.org/officeDocument/2006/math">
                    <m:r>
                      <a:rPr lang="en-US" sz="2000" i="1" dirty="0" smtClean="0">
                        <a:latin typeface="Cambria Math" panose="02040503050406030204" pitchFamily="18" charset="0"/>
                        <a:ea typeface="Cambria Math" panose="02040503050406030204" pitchFamily="18" charset="0"/>
                      </a:rPr>
                      <m:t>&lt;</m:t>
                    </m:r>
                    <m:r>
                      <a:rPr lang="en-US" sz="2000" b="0" i="1" dirty="0" smtClean="0">
                        <a:latin typeface="Cambria Math" panose="02040503050406030204" pitchFamily="18" charset="0"/>
                        <a:ea typeface="Cambria Math" panose="02040503050406030204" pitchFamily="18" charset="0"/>
                      </a:rPr>
                      <m:t>0</m:t>
                    </m:r>
                  </m:oMath>
                </a14:m>
                <a:r>
                  <a:rPr lang="en-US" sz="2000" dirty="0">
                    <a:latin typeface="Cambria Math" panose="02040503050406030204" pitchFamily="18" charset="0"/>
                  </a:rPr>
                  <a:t> and 𝑓(3)</a:t>
                </a:r>
                <a14:m>
                  <m:oMath xmlns:m="http://schemas.openxmlformats.org/officeDocument/2006/math">
                    <m:r>
                      <a:rPr lang="en-US" sz="2000" i="1" smtClean="0">
                        <a:latin typeface="Cambria Math" panose="02040503050406030204" pitchFamily="18" charset="0"/>
                        <a:ea typeface="Cambria Math" panose="02040503050406030204" pitchFamily="18" charset="0"/>
                      </a:rPr>
                      <m:t>&gt;</m:t>
                    </m:r>
                    <m:r>
                      <a:rPr lang="en-US" sz="2000" i="1">
                        <a:latin typeface="Cambria Math" panose="02040503050406030204" pitchFamily="18" charset="0"/>
                        <a:ea typeface="Cambria Math" panose="02040503050406030204" pitchFamily="18" charset="0"/>
                      </a:rPr>
                      <m:t>0</m:t>
                    </m:r>
                  </m:oMath>
                </a14:m>
                <a:endParaRPr lang="en-US" sz="2000" dirty="0">
                  <a:latin typeface="Cambria Math" panose="02040503050406030204" pitchFamily="18" charset="0"/>
                </a:endParaRPr>
              </a:p>
              <a:p>
                <a:endParaRPr lang="en-US" sz="2000" i="1" dirty="0">
                  <a:latin typeface="Cambria Math" panose="02040503050406030204" pitchFamily="18" charset="0"/>
                </a:endParaRPr>
              </a:p>
              <a:p>
                <a:r>
                  <a:rPr lang="en-US" sz="2000" dirty="0">
                    <a:latin typeface="Cambria Math" panose="02040503050406030204" pitchFamily="18" charset="0"/>
                  </a:rPr>
                  <a:t>The root lies between 2 and 3.</a:t>
                </a:r>
              </a:p>
              <a:p>
                <a:endParaRPr lang="en-US" dirty="0">
                  <a:latin typeface="Cambria Math" panose="02040503050406030204" pitchFamily="18" charset="0"/>
                </a:endParaRPr>
              </a:p>
              <a:p>
                <a:endParaRPr lang="en-US" i="1" dirty="0">
                  <a:latin typeface="Cambria Math" panose="02040503050406030204" pitchFamily="18" charset="0"/>
                </a:endParaRPr>
              </a:p>
              <a:p>
                <a:pPr lvl="2"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564610" y="976393"/>
                <a:ext cx="8214101" cy="5940088"/>
              </a:xfrm>
              <a:prstGeom prst="rect">
                <a:avLst/>
              </a:prstGeom>
              <a:blipFill>
                <a:blip r:embed="rId2"/>
                <a:stretch>
                  <a:fillRect l="-817" t="-513" r="-5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11CE39-2868-44A2-A0C6-827D458F7A8B}" type="slidenum">
              <a:rPr lang="en-IN" smtClean="0"/>
              <a:pPr/>
              <a:t>130</a:t>
            </a:fld>
            <a:endParaRPr lang="en-IN" dirty="0"/>
          </a:p>
        </p:txBody>
      </p:sp>
      <p:sp>
        <p:nvSpPr>
          <p:cNvPr id="6" name="TextBox 5">
            <a:extLst>
              <a:ext uri="{FF2B5EF4-FFF2-40B4-BE49-F238E27FC236}">
                <a16:creationId xmlns:a16="http://schemas.microsoft.com/office/drawing/2014/main" id="{E7FC7FDA-DA74-4602-B779-C5178F87B589}"/>
              </a:ext>
            </a:extLst>
          </p:cNvPr>
          <p:cNvSpPr txBox="1"/>
          <p:nvPr/>
        </p:nvSpPr>
        <p:spPr>
          <a:xfrm>
            <a:off x="3564609" y="490083"/>
            <a:ext cx="1978061" cy="461665"/>
          </a:xfrm>
          <a:prstGeom prst="rect">
            <a:avLst/>
          </a:prstGeom>
          <a:noFill/>
        </p:spPr>
        <p:txBody>
          <a:bodyPr wrap="square">
            <a:spAutoFit/>
          </a:bodyPr>
          <a:lstStyle/>
          <a:p>
            <a:r>
              <a:rPr lang="en-US" sz="2400" b="1" dirty="0"/>
              <a:t>Examples 1</a:t>
            </a:r>
            <a:endParaRPr lang="en-US" sz="2400" b="1" i="1" dirty="0">
              <a:latin typeface="Cambria Math" panose="02040503050406030204" pitchFamily="18" charset="0"/>
            </a:endParaRPr>
          </a:p>
        </p:txBody>
      </p:sp>
      <p:sp>
        <p:nvSpPr>
          <p:cNvPr id="7" name="TextBox 6">
            <a:extLst>
              <a:ext uri="{FF2B5EF4-FFF2-40B4-BE49-F238E27FC236}">
                <a16:creationId xmlns:a16="http://schemas.microsoft.com/office/drawing/2014/main" id="{4EFA177D-0EF7-4AA7-941B-C1F050285628}"/>
              </a:ext>
            </a:extLst>
          </p:cNvPr>
          <p:cNvSpPr txBox="1"/>
          <p:nvPr/>
        </p:nvSpPr>
        <p:spPr>
          <a:xfrm>
            <a:off x="3564608" y="1570951"/>
            <a:ext cx="1978061" cy="461665"/>
          </a:xfrm>
          <a:prstGeom prst="rect">
            <a:avLst/>
          </a:prstGeom>
          <a:noFill/>
        </p:spPr>
        <p:txBody>
          <a:bodyPr wrap="square">
            <a:spAutoFit/>
          </a:bodyPr>
          <a:lstStyle/>
          <a:p>
            <a:r>
              <a:rPr lang="en-US" sz="2400" b="1" dirty="0"/>
              <a:t>Solution</a:t>
            </a:r>
            <a:endParaRPr lang="en-US" sz="2400" b="1" i="1" dirty="0">
              <a:latin typeface="Cambria Math" panose="02040503050406030204" pitchFamily="18" charset="0"/>
            </a:endParaRPr>
          </a:p>
        </p:txBody>
      </p:sp>
    </p:spTree>
    <p:extLst>
      <p:ext uri="{BB962C8B-B14F-4D97-AF65-F5344CB8AC3E}">
        <p14:creationId xmlns:p14="http://schemas.microsoft.com/office/powerpoint/2010/main" val="373738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131</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410973421"/>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410973421"/>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126923"/>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2.094 correct to three decimal places.</a:t>
            </a:r>
          </a:p>
        </p:txBody>
      </p:sp>
    </p:spTree>
    <p:extLst>
      <p:ext uri="{BB962C8B-B14F-4D97-AF65-F5344CB8AC3E}">
        <p14:creationId xmlns:p14="http://schemas.microsoft.com/office/powerpoint/2010/main" val="39872977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132</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978716069"/>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978716069"/>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2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2.094 correct to three decimal places.</a:t>
            </a:r>
          </a:p>
        </p:txBody>
      </p:sp>
    </p:spTree>
    <p:extLst>
      <p:ext uri="{BB962C8B-B14F-4D97-AF65-F5344CB8AC3E}">
        <p14:creationId xmlns:p14="http://schemas.microsoft.com/office/powerpoint/2010/main" val="11242088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133</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020104641"/>
                  </p:ext>
                </p:extLst>
              </p:nvPr>
            </p:nvGraphicFramePr>
            <p:xfrm>
              <a:off x="-1" y="13652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2.094824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0.003042</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020104641"/>
                  </p:ext>
                </p:extLst>
              </p:nvPr>
            </p:nvGraphicFramePr>
            <p:xfrm>
              <a:off x="-1" y="13652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3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2.094824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0.003042</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2.094 correct to three decimal places.</a:t>
            </a:r>
          </a:p>
        </p:txBody>
      </p:sp>
    </p:spTree>
    <p:extLst>
      <p:ext uri="{BB962C8B-B14F-4D97-AF65-F5344CB8AC3E}">
        <p14:creationId xmlns:p14="http://schemas.microsoft.com/office/powerpoint/2010/main" val="34517968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134</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2.094824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0.003042</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2.094824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0.003042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2.094549</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793998738"/>
                  </p:ext>
                </p:extLst>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630769"/>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2.058823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-0.390799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2.094824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0.003042</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2.081263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-0.147204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2.094824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0.003042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2.094549</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2.094 correct to three decimal places.</a:t>
            </a:r>
          </a:p>
        </p:txBody>
      </p:sp>
    </p:spTree>
    <p:extLst>
      <p:ext uri="{BB962C8B-B14F-4D97-AF65-F5344CB8AC3E}">
        <p14:creationId xmlns:p14="http://schemas.microsoft.com/office/powerpoint/2010/main" val="37924879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Examples</a:t>
            </a:r>
          </a:p>
        </p:txBody>
      </p:sp>
      <mc:AlternateContent xmlns:mc="http://schemas.openxmlformats.org/markup-compatibility/2006" xmlns:a14="http://schemas.microsoft.com/office/drawing/2010/main">
        <mc:Choice Requires="a14">
          <p:sp>
            <p:nvSpPr>
              <p:cNvPr id="3" name="TextBox 2"/>
              <p:cNvSpPr txBox="1"/>
              <p:nvPr/>
            </p:nvSpPr>
            <p:spPr>
              <a:xfrm>
                <a:off x="3475908" y="1123837"/>
                <a:ext cx="8214101" cy="5324535"/>
              </a:xfrm>
              <a:prstGeom prst="rect">
                <a:avLst/>
              </a:prstGeom>
              <a:noFill/>
            </p:spPr>
            <p:txBody>
              <a:bodyPr wrap="square" rtlCol="0">
                <a:spAutoFit/>
              </a:bodyPr>
              <a:lstStyle/>
              <a:p>
                <a:r>
                  <a:rPr lang="en-US" sz="2000" dirty="0"/>
                  <a:t>Compute the root of the equation</a:t>
                </a:r>
                <a14:m>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−2</m:t>
                    </m:r>
                    <m:r>
                      <a:rPr lang="en-US" sz="2000" i="1">
                        <a:latin typeface="Cambria Math" panose="02040503050406030204" pitchFamily="18" charset="0"/>
                      </a:rPr>
                      <m:t>𝑠𝑖𝑛𝑥</m:t>
                    </m:r>
                    <m:r>
                      <a:rPr lang="en-US" sz="2000" b="0" i="1" smtClean="0">
                        <a:latin typeface="Cambria Math" panose="02040503050406030204" pitchFamily="18" charset="0"/>
                      </a:rPr>
                      <m:t>=0 </m:t>
                    </m:r>
                  </m:oMath>
                </a14:m>
                <a:r>
                  <a:rPr lang="en-US" sz="2000" dirty="0"/>
                  <a:t>using secant method  correct to six decimal places, by using secant method, from x0 = 2 and x1 = 1.9.</a:t>
                </a:r>
              </a:p>
              <a:p>
                <a:endParaRPr lang="en-US" dirty="0"/>
              </a:p>
              <a:p>
                <a:endParaRPr lang="en-US" dirty="0"/>
              </a:p>
              <a:p>
                <a:endParaRPr lang="en-US" sz="2000" dirty="0"/>
              </a:p>
              <a:p>
                <a:endParaRPr lang="en-US" sz="2000" dirty="0"/>
              </a:p>
              <a:p>
                <a:r>
                  <a:rPr lang="en-US" sz="2000" dirty="0"/>
                  <a:t>Let</a:t>
                </a:r>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−2</m:t>
                    </m:r>
                    <m:r>
                      <a:rPr lang="en-US" sz="2000" i="1">
                        <a:latin typeface="Cambria Math" panose="02040503050406030204" pitchFamily="18" charset="0"/>
                      </a:rPr>
                      <m:t>𝑠𝑖𝑛𝑥</m:t>
                    </m:r>
                  </m:oMath>
                </a14:m>
                <a:endParaRPr lang="en-US" sz="2000" dirty="0">
                  <a:latin typeface="Cambria Math" panose="02040503050406030204" pitchFamily="18" charset="0"/>
                </a:endParaRPr>
              </a:p>
              <a:p>
                <a:r>
                  <a:rPr lang="en-US" sz="2000" dirty="0">
                    <a:latin typeface="Cambria Math" panose="02040503050406030204" pitchFamily="18" charset="0"/>
                  </a:rPr>
                  <a:t> 𝑓(2) = 0.181405</a:t>
                </a:r>
              </a:p>
              <a:p>
                <a:r>
                  <a:rPr lang="en-US" sz="2000" dirty="0">
                    <a:latin typeface="Cambria Math" panose="02040503050406030204" pitchFamily="18" charset="0"/>
                  </a:rPr>
                  <a:t> 𝑓(1.9) = 0.007400</a:t>
                </a:r>
              </a:p>
              <a:p>
                <a:endParaRPr lang="en-US" dirty="0">
                  <a:latin typeface="Cambria Math" panose="02040503050406030204" pitchFamily="18" charset="0"/>
                </a:endParaRPr>
              </a:p>
              <a:p>
                <a:endParaRPr lang="en-US" i="1" dirty="0">
                  <a:latin typeface="Cambria Math" panose="02040503050406030204" pitchFamily="18" charset="0"/>
                </a:endParaRPr>
              </a:p>
              <a:p>
                <a:pPr lvl="2"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475908" y="1123837"/>
                <a:ext cx="8214101" cy="5324535"/>
              </a:xfrm>
              <a:prstGeom prst="rect">
                <a:avLst/>
              </a:prstGeom>
              <a:blipFill>
                <a:blip r:embed="rId2"/>
                <a:stretch>
                  <a:fillRect l="-742" t="-5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11CE39-2868-44A2-A0C6-827D458F7A8B}" type="slidenum">
              <a:rPr lang="en-IN" smtClean="0"/>
              <a:pPr/>
              <a:t>135</a:t>
            </a:fld>
            <a:endParaRPr lang="en-IN" dirty="0"/>
          </a:p>
        </p:txBody>
      </p:sp>
      <p:sp>
        <p:nvSpPr>
          <p:cNvPr id="6" name="TextBox 5">
            <a:extLst>
              <a:ext uri="{FF2B5EF4-FFF2-40B4-BE49-F238E27FC236}">
                <a16:creationId xmlns:a16="http://schemas.microsoft.com/office/drawing/2014/main" id="{E7FC7FDA-DA74-4602-B779-C5178F87B589}"/>
              </a:ext>
            </a:extLst>
          </p:cNvPr>
          <p:cNvSpPr txBox="1"/>
          <p:nvPr/>
        </p:nvSpPr>
        <p:spPr>
          <a:xfrm>
            <a:off x="3475908" y="619901"/>
            <a:ext cx="1978061" cy="461665"/>
          </a:xfrm>
          <a:prstGeom prst="rect">
            <a:avLst/>
          </a:prstGeom>
          <a:noFill/>
        </p:spPr>
        <p:txBody>
          <a:bodyPr wrap="square">
            <a:spAutoFit/>
          </a:bodyPr>
          <a:lstStyle/>
          <a:p>
            <a:r>
              <a:rPr lang="en-US" sz="2400" b="1" dirty="0"/>
              <a:t>Examples 2</a:t>
            </a:r>
            <a:endParaRPr lang="en-US" sz="2400" b="1" i="1" dirty="0">
              <a:latin typeface="Cambria Math" panose="02040503050406030204" pitchFamily="18" charset="0"/>
            </a:endParaRPr>
          </a:p>
        </p:txBody>
      </p:sp>
      <p:sp>
        <p:nvSpPr>
          <p:cNvPr id="7" name="TextBox 6">
            <a:extLst>
              <a:ext uri="{FF2B5EF4-FFF2-40B4-BE49-F238E27FC236}">
                <a16:creationId xmlns:a16="http://schemas.microsoft.com/office/drawing/2014/main" id="{4EFA177D-0EF7-4AA7-941B-C1F050285628}"/>
              </a:ext>
            </a:extLst>
          </p:cNvPr>
          <p:cNvSpPr txBox="1"/>
          <p:nvPr/>
        </p:nvSpPr>
        <p:spPr>
          <a:xfrm>
            <a:off x="3475908" y="2246200"/>
            <a:ext cx="1978061" cy="461665"/>
          </a:xfrm>
          <a:prstGeom prst="rect">
            <a:avLst/>
          </a:prstGeom>
          <a:noFill/>
        </p:spPr>
        <p:txBody>
          <a:bodyPr wrap="square">
            <a:spAutoFit/>
          </a:bodyPr>
          <a:lstStyle/>
          <a:p>
            <a:r>
              <a:rPr lang="en-US" sz="2400" b="1" dirty="0"/>
              <a:t>Solution</a:t>
            </a:r>
            <a:endParaRPr lang="en-US" sz="2400" b="1" i="1" dirty="0">
              <a:latin typeface="Cambria Math" panose="02040503050406030204" pitchFamily="18" charset="0"/>
            </a:endParaRPr>
          </a:p>
        </p:txBody>
      </p:sp>
    </p:spTree>
    <p:extLst>
      <p:ext uri="{BB962C8B-B14F-4D97-AF65-F5344CB8AC3E}">
        <p14:creationId xmlns:p14="http://schemas.microsoft.com/office/powerpoint/2010/main" val="13674901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136</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794869648"/>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0.181405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0.007400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794869648"/>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126923"/>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0.181405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0.007400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904026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1.895494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5850242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137</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187560585"/>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0.181405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0.007400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0.007400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1.895495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0.000001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187560585"/>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2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0.181405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0.007400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0.007400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1.895495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0.000001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904026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1.895494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31769007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138</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0.181405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0.007400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0.007400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1.895495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0.000001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1.895495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0.000001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1.895494</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463620338"/>
                  </p:ext>
                </p:extLst>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630769"/>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0.181405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0.007400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0.007400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1.895495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0.000001</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1.895747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0.000414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1.895495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0.000001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1.895494</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904026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1.895494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27260035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Examples</a:t>
            </a:r>
          </a:p>
        </p:txBody>
      </p:sp>
      <mc:AlternateContent xmlns:mc="http://schemas.openxmlformats.org/markup-compatibility/2006" xmlns:a14="http://schemas.microsoft.com/office/drawing/2010/main">
        <mc:Choice Requires="a14">
          <p:sp>
            <p:nvSpPr>
              <p:cNvPr id="3" name="TextBox 2"/>
              <p:cNvSpPr txBox="1"/>
              <p:nvPr/>
            </p:nvSpPr>
            <p:spPr>
              <a:xfrm>
                <a:off x="3564610" y="976393"/>
                <a:ext cx="8214101" cy="5940088"/>
              </a:xfrm>
              <a:prstGeom prst="rect">
                <a:avLst/>
              </a:prstGeom>
              <a:noFill/>
            </p:spPr>
            <p:txBody>
              <a:bodyPr wrap="square" rtlCol="0">
                <a:spAutoFit/>
              </a:bodyPr>
              <a:lstStyle/>
              <a:p>
                <a:r>
                  <a:rPr lang="en-US" sz="2000" dirty="0"/>
                  <a:t>S</a:t>
                </a:r>
                <a14:m>
                  <m:oMath xmlns:m="http://schemas.openxmlformats.org/officeDocument/2006/math">
                    <m:r>
                      <m:rPr>
                        <m:sty m:val="p"/>
                      </m:rPr>
                      <a:rPr lang="en-US" sz="2000" b="0" i="0" smtClean="0">
                        <a:latin typeface="Cambria Math" panose="02040503050406030204" pitchFamily="18" charset="0"/>
                      </a:rPr>
                      <m:t>olve</m:t>
                    </m:r>
                    <m:r>
                      <a:rPr lang="en-US" sz="2000" b="0" i="0" smtClean="0">
                        <a:latin typeface="Cambria Math" panose="02040503050406030204" pitchFamily="18" charset="0"/>
                      </a:rPr>
                      <m:t> </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𝑥𝑒</m:t>
                        </m:r>
                      </m:e>
                      <m:sup>
                        <m:r>
                          <a:rPr lang="en-US" sz="2000" b="0" i="1" smtClean="0">
                            <a:latin typeface="Cambria Math" panose="02040503050406030204" pitchFamily="18" charset="0"/>
                          </a:rPr>
                          <m:t>𝑥</m:t>
                        </m:r>
                        <m:r>
                          <a:rPr lang="en-US" sz="2000" b="0" i="1" smtClean="0">
                            <a:latin typeface="Cambria Math" panose="02040503050406030204" pitchFamily="18" charset="0"/>
                          </a:rPr>
                          <m:t> </m:t>
                        </m:r>
                      </m:sup>
                    </m:sSup>
                    <m:r>
                      <a:rPr lang="en-US" sz="2000" b="0" i="1" smtClean="0">
                        <a:latin typeface="Cambria Math" panose="02040503050406030204" pitchFamily="18" charset="0"/>
                      </a:rPr>
                      <m:t>−1 =0 </m:t>
                    </m:r>
                  </m:oMath>
                </a14:m>
                <a:r>
                  <a:rPr lang="en-US" sz="2000" dirty="0"/>
                  <a:t>using secant method  correct to three decimal places, </a:t>
                </a:r>
                <a:r>
                  <a:rPr lang="en-US" sz="2000" dirty="0" err="1"/>
                  <a:t>betn</a:t>
                </a:r>
                <a:r>
                  <a:rPr lang="en-US" sz="2000" dirty="0"/>
                  <a:t>.  0 and 1.</a:t>
                </a:r>
              </a:p>
              <a:p>
                <a:endParaRPr lang="en-US" dirty="0"/>
              </a:p>
              <a:p>
                <a:endParaRPr lang="en-US" dirty="0"/>
              </a:p>
              <a:p>
                <a:endParaRPr lang="en-US" sz="2000" dirty="0"/>
              </a:p>
              <a:p>
                <a:r>
                  <a:rPr lang="en-US" sz="2000" dirty="0"/>
                  <a:t>Let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i="1">
                            <a:latin typeface="Cambria Math" panose="02040503050406030204" pitchFamily="18" charset="0"/>
                          </a:rPr>
                          <m:t>𝑥</m:t>
                        </m:r>
                      </m:e>
                      <m:sup>
                        <m:r>
                          <a:rPr lang="en-US" sz="2000" i="1">
                            <a:latin typeface="Cambria Math" panose="02040503050406030204" pitchFamily="18" charset="0"/>
                          </a:rPr>
                          <m:t>3 </m:t>
                        </m:r>
                      </m:sup>
                    </m:s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𝑥</m:t>
                    </m:r>
                    <m:r>
                      <a:rPr lang="en-US" sz="2000" i="1">
                        <a:latin typeface="Cambria Math" panose="02040503050406030204" pitchFamily="18" charset="0"/>
                      </a:rPr>
                      <m:t>−5</m:t>
                    </m:r>
                  </m:oMath>
                </a14:m>
                <a:r>
                  <a:rPr lang="en-US" sz="2000" i="1" dirty="0">
                    <a:latin typeface="Cambria Math" panose="02040503050406030204" pitchFamily="18" charset="0"/>
                  </a:rPr>
                  <a:t>, x</a:t>
                </a:r>
                <a:r>
                  <a:rPr lang="en-US" sz="1100" i="1" dirty="0">
                    <a:latin typeface="Cambria Math" panose="02040503050406030204" pitchFamily="18" charset="0"/>
                  </a:rPr>
                  <a:t>0</a:t>
                </a:r>
                <a:r>
                  <a:rPr lang="en-US" sz="2000" i="1" dirty="0">
                    <a:latin typeface="Cambria Math" panose="02040503050406030204" pitchFamily="18" charset="0"/>
                  </a:rPr>
                  <a:t> = 0 , x</a:t>
                </a:r>
                <a:r>
                  <a:rPr lang="en-US" sz="1000" i="1" dirty="0">
                    <a:latin typeface="Cambria Math" panose="02040503050406030204" pitchFamily="18" charset="0"/>
                  </a:rPr>
                  <a:t>1</a:t>
                </a:r>
                <a:r>
                  <a:rPr lang="en-US" sz="2000" i="1" dirty="0">
                    <a:latin typeface="Cambria Math" panose="02040503050406030204" pitchFamily="18" charset="0"/>
                  </a:rPr>
                  <a:t> = 1.</a:t>
                </a:r>
              </a:p>
              <a:p>
                <a:r>
                  <a:rPr lang="en-US" sz="2000" dirty="0">
                    <a:latin typeface="Cambria Math" panose="02040503050406030204" pitchFamily="18" charset="0"/>
                  </a:rPr>
                  <a:t>𝑓(0)=−1</a:t>
                </a:r>
              </a:p>
              <a:p>
                <a:r>
                  <a:rPr lang="en-US" sz="2000" dirty="0">
                    <a:latin typeface="Cambria Math" panose="02040503050406030204" pitchFamily="18" charset="0"/>
                  </a:rPr>
                  <a:t> 𝑓(1)= 1.7182</a:t>
                </a:r>
              </a:p>
              <a:p>
                <a:endParaRPr lang="en-US" sz="2000" dirty="0">
                  <a:latin typeface="Cambria Math" panose="02040503050406030204" pitchFamily="18" charset="0"/>
                </a:endParaRPr>
              </a:p>
              <a:p>
                <a:r>
                  <a:rPr lang="en-US" sz="2000" i="1" dirty="0">
                    <a:latin typeface="Cambria Math" panose="02040503050406030204" pitchFamily="18" charset="0"/>
                  </a:rPr>
                  <a:t>Since  </a:t>
                </a:r>
                <a:r>
                  <a:rPr lang="en-US" sz="2000" dirty="0">
                    <a:latin typeface="Cambria Math" panose="02040503050406030204" pitchFamily="18" charset="0"/>
                  </a:rPr>
                  <a:t>𝑓(0)</a:t>
                </a:r>
                <a14:m>
                  <m:oMath xmlns:m="http://schemas.openxmlformats.org/officeDocument/2006/math">
                    <m:r>
                      <a:rPr lang="en-US" sz="2000" i="1" dirty="0" smtClean="0">
                        <a:latin typeface="Cambria Math" panose="02040503050406030204" pitchFamily="18" charset="0"/>
                        <a:ea typeface="Cambria Math" panose="02040503050406030204" pitchFamily="18" charset="0"/>
                      </a:rPr>
                      <m:t>&lt;</m:t>
                    </m:r>
                    <m:r>
                      <a:rPr lang="en-US" sz="2000" b="0" i="1" dirty="0" smtClean="0">
                        <a:latin typeface="Cambria Math" panose="02040503050406030204" pitchFamily="18" charset="0"/>
                        <a:ea typeface="Cambria Math" panose="02040503050406030204" pitchFamily="18" charset="0"/>
                      </a:rPr>
                      <m:t>0</m:t>
                    </m:r>
                  </m:oMath>
                </a14:m>
                <a:r>
                  <a:rPr lang="en-US" sz="2000" dirty="0">
                    <a:latin typeface="Cambria Math" panose="02040503050406030204" pitchFamily="18" charset="0"/>
                  </a:rPr>
                  <a:t> and 𝑓(1)</a:t>
                </a:r>
                <a14:m>
                  <m:oMath xmlns:m="http://schemas.openxmlformats.org/officeDocument/2006/math">
                    <m:r>
                      <a:rPr lang="en-US" sz="2000" i="1" smtClean="0">
                        <a:latin typeface="Cambria Math" panose="02040503050406030204" pitchFamily="18" charset="0"/>
                        <a:ea typeface="Cambria Math" panose="02040503050406030204" pitchFamily="18" charset="0"/>
                      </a:rPr>
                      <m:t>&gt;</m:t>
                    </m:r>
                    <m:r>
                      <a:rPr lang="en-US" sz="2000" i="1">
                        <a:latin typeface="Cambria Math" panose="02040503050406030204" pitchFamily="18" charset="0"/>
                        <a:ea typeface="Cambria Math" panose="02040503050406030204" pitchFamily="18" charset="0"/>
                      </a:rPr>
                      <m:t>0</m:t>
                    </m:r>
                  </m:oMath>
                </a14:m>
                <a:endParaRPr lang="en-US" sz="2000" dirty="0">
                  <a:latin typeface="Cambria Math" panose="02040503050406030204" pitchFamily="18" charset="0"/>
                </a:endParaRPr>
              </a:p>
              <a:p>
                <a:endParaRPr lang="en-US" sz="2000" i="1" dirty="0">
                  <a:latin typeface="Cambria Math" panose="02040503050406030204" pitchFamily="18" charset="0"/>
                </a:endParaRPr>
              </a:p>
              <a:p>
                <a:r>
                  <a:rPr lang="en-US" sz="2000" dirty="0">
                    <a:latin typeface="Cambria Math" panose="02040503050406030204" pitchFamily="18" charset="0"/>
                  </a:rPr>
                  <a:t>The root lies between 0 and 1.</a:t>
                </a:r>
              </a:p>
              <a:p>
                <a:endParaRPr lang="en-US" dirty="0">
                  <a:latin typeface="Cambria Math" panose="02040503050406030204" pitchFamily="18" charset="0"/>
                </a:endParaRPr>
              </a:p>
              <a:p>
                <a:endParaRPr lang="en-US" i="1" dirty="0">
                  <a:latin typeface="Cambria Math" panose="02040503050406030204" pitchFamily="18" charset="0"/>
                </a:endParaRPr>
              </a:p>
              <a:p>
                <a:pPr lvl="2"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564610" y="976393"/>
                <a:ext cx="8214101" cy="5940088"/>
              </a:xfrm>
              <a:prstGeom prst="rect">
                <a:avLst/>
              </a:prstGeom>
              <a:blipFill>
                <a:blip r:embed="rId2"/>
                <a:stretch>
                  <a:fillRect l="-817" t="-5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11CE39-2868-44A2-A0C6-827D458F7A8B}" type="slidenum">
              <a:rPr lang="en-IN" smtClean="0"/>
              <a:pPr/>
              <a:t>139</a:t>
            </a:fld>
            <a:endParaRPr lang="en-IN" dirty="0"/>
          </a:p>
        </p:txBody>
      </p:sp>
      <p:sp>
        <p:nvSpPr>
          <p:cNvPr id="6" name="TextBox 5">
            <a:extLst>
              <a:ext uri="{FF2B5EF4-FFF2-40B4-BE49-F238E27FC236}">
                <a16:creationId xmlns:a16="http://schemas.microsoft.com/office/drawing/2014/main" id="{E7FC7FDA-DA74-4602-B779-C5178F87B589}"/>
              </a:ext>
            </a:extLst>
          </p:cNvPr>
          <p:cNvSpPr txBox="1"/>
          <p:nvPr/>
        </p:nvSpPr>
        <p:spPr>
          <a:xfrm>
            <a:off x="3564609" y="490083"/>
            <a:ext cx="1978061" cy="461665"/>
          </a:xfrm>
          <a:prstGeom prst="rect">
            <a:avLst/>
          </a:prstGeom>
          <a:noFill/>
        </p:spPr>
        <p:txBody>
          <a:bodyPr wrap="square">
            <a:spAutoFit/>
          </a:bodyPr>
          <a:lstStyle/>
          <a:p>
            <a:r>
              <a:rPr lang="en-US" sz="2400" b="1" dirty="0"/>
              <a:t>Examples 3</a:t>
            </a:r>
            <a:endParaRPr lang="en-US" sz="2400" b="1" i="1" dirty="0">
              <a:latin typeface="Cambria Math" panose="02040503050406030204" pitchFamily="18" charset="0"/>
            </a:endParaRPr>
          </a:p>
        </p:txBody>
      </p:sp>
      <p:sp>
        <p:nvSpPr>
          <p:cNvPr id="7" name="TextBox 6">
            <a:extLst>
              <a:ext uri="{FF2B5EF4-FFF2-40B4-BE49-F238E27FC236}">
                <a16:creationId xmlns:a16="http://schemas.microsoft.com/office/drawing/2014/main" id="{4EFA177D-0EF7-4AA7-941B-C1F050285628}"/>
              </a:ext>
            </a:extLst>
          </p:cNvPr>
          <p:cNvSpPr txBox="1"/>
          <p:nvPr/>
        </p:nvSpPr>
        <p:spPr>
          <a:xfrm>
            <a:off x="3564608" y="1725696"/>
            <a:ext cx="1978061" cy="461665"/>
          </a:xfrm>
          <a:prstGeom prst="rect">
            <a:avLst/>
          </a:prstGeom>
          <a:noFill/>
        </p:spPr>
        <p:txBody>
          <a:bodyPr wrap="square">
            <a:spAutoFit/>
          </a:bodyPr>
          <a:lstStyle/>
          <a:p>
            <a:r>
              <a:rPr lang="en-US" sz="2400" b="1" dirty="0"/>
              <a:t>Solution</a:t>
            </a:r>
            <a:endParaRPr lang="en-US" sz="2400" b="1" i="1" dirty="0">
              <a:latin typeface="Cambria Math" panose="02040503050406030204" pitchFamily="18" charset="0"/>
            </a:endParaRPr>
          </a:p>
        </p:txBody>
      </p:sp>
    </p:spTree>
    <p:extLst>
      <p:ext uri="{BB962C8B-B14F-4D97-AF65-F5344CB8AC3E}">
        <p14:creationId xmlns:p14="http://schemas.microsoft.com/office/powerpoint/2010/main" val="2660701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 - 6</a:t>
            </a:r>
            <a:endParaRPr lang="en-US" dirty="0">
              <a:solidFill>
                <a:schemeClr val="bg1"/>
              </a:solidFill>
            </a:endParaRPr>
          </a:p>
        </p:txBody>
      </p:sp>
      <p:sp>
        <p:nvSpPr>
          <p:cNvPr id="7" name="TextBox 6">
            <a:extLst>
              <a:ext uri="{FF2B5EF4-FFF2-40B4-BE49-F238E27FC236}">
                <a16:creationId xmlns:a16="http://schemas.microsoft.com/office/drawing/2014/main" id="{4A64FF95-10CD-4FEB-A3E6-FE4C53AF6200}"/>
              </a:ext>
            </a:extLst>
          </p:cNvPr>
          <p:cNvSpPr txBox="1"/>
          <p:nvPr/>
        </p:nvSpPr>
        <p:spPr>
          <a:xfrm>
            <a:off x="3527473" y="1368333"/>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4" name="Picture 3">
            <a:extLst>
              <a:ext uri="{FF2B5EF4-FFF2-40B4-BE49-F238E27FC236}">
                <a16:creationId xmlns:a16="http://schemas.microsoft.com/office/drawing/2014/main" id="{2E2096A7-5895-454F-A3CF-82F8B717FF32}"/>
              </a:ext>
            </a:extLst>
          </p:cNvPr>
          <p:cNvPicPr>
            <a:picLocks noChangeAspect="1"/>
          </p:cNvPicPr>
          <p:nvPr/>
        </p:nvPicPr>
        <p:blipFill>
          <a:blip r:embed="rId2"/>
          <a:stretch>
            <a:fillRect/>
          </a:stretch>
        </p:blipFill>
        <p:spPr>
          <a:xfrm>
            <a:off x="3567112" y="776403"/>
            <a:ext cx="7377553" cy="625216"/>
          </a:xfrm>
          <a:prstGeom prst="rect">
            <a:avLst/>
          </a:prstGeom>
        </p:spPr>
      </p:pic>
      <p:pic>
        <p:nvPicPr>
          <p:cNvPr id="8" name="Picture 7">
            <a:extLst>
              <a:ext uri="{FF2B5EF4-FFF2-40B4-BE49-F238E27FC236}">
                <a16:creationId xmlns:a16="http://schemas.microsoft.com/office/drawing/2014/main" id="{151536AE-342E-4128-8444-A89B2C51C436}"/>
              </a:ext>
            </a:extLst>
          </p:cNvPr>
          <p:cNvPicPr>
            <a:picLocks noChangeAspect="1"/>
          </p:cNvPicPr>
          <p:nvPr/>
        </p:nvPicPr>
        <p:blipFill>
          <a:blip r:embed="rId3"/>
          <a:stretch>
            <a:fillRect/>
          </a:stretch>
        </p:blipFill>
        <p:spPr>
          <a:xfrm>
            <a:off x="4017425" y="1829998"/>
            <a:ext cx="5815495" cy="4843829"/>
          </a:xfrm>
          <a:prstGeom prst="rect">
            <a:avLst/>
          </a:prstGeom>
        </p:spPr>
      </p:pic>
    </p:spTree>
    <p:extLst>
      <p:ext uri="{BB962C8B-B14F-4D97-AF65-F5344CB8AC3E}">
        <p14:creationId xmlns:p14="http://schemas.microsoft.com/office/powerpoint/2010/main" val="190769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140</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917693751"/>
                  </p:ext>
                </p:extLst>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1.7182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0.3679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-0.4685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1.7182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0.3679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-0.4685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0.5033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-0.1675</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0.3679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-0.4685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0.5033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0.5786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0.032</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0.5033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0.5786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0.5666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-0.0018</a:t>
                          </a: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0.5786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0.5666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-0.0001</a:t>
                          </a: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0.5666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0.5671</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917693751"/>
                  </p:ext>
                </p:extLst>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630769"/>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1.7182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0.3679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-0.4685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1.7182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0.3679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-0.4685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0.5033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-0.1675</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0.3679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-0.4685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0.5033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0.5786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0.032</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0.5033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-0.1675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0.5786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0.5666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-0.0018</a:t>
                          </a: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0.5786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0.032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0.5666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-0.0001</a:t>
                          </a: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0.5666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-0.0018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0.5671</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0.5671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24503026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Examples</a:t>
            </a:r>
          </a:p>
        </p:txBody>
      </p:sp>
      <mc:AlternateContent xmlns:mc="http://schemas.openxmlformats.org/markup-compatibility/2006" xmlns:a14="http://schemas.microsoft.com/office/drawing/2010/main">
        <mc:Choice Requires="a14">
          <p:sp>
            <p:nvSpPr>
              <p:cNvPr id="3" name="TextBox 2"/>
              <p:cNvSpPr txBox="1"/>
              <p:nvPr/>
            </p:nvSpPr>
            <p:spPr>
              <a:xfrm>
                <a:off x="3564610" y="976393"/>
                <a:ext cx="8214101" cy="5940088"/>
              </a:xfrm>
              <a:prstGeom prst="rect">
                <a:avLst/>
              </a:prstGeom>
              <a:noFill/>
            </p:spPr>
            <p:txBody>
              <a:bodyPr wrap="square" rtlCol="0">
                <a:spAutoFit/>
              </a:bodyPr>
              <a:lstStyle/>
              <a:p>
                <a:r>
                  <a:rPr lang="en-US" sz="2000" dirty="0"/>
                  <a:t>S</a:t>
                </a:r>
                <a14:m>
                  <m:oMath xmlns:m="http://schemas.openxmlformats.org/officeDocument/2006/math">
                    <m:r>
                      <m:rPr>
                        <m:sty m:val="p"/>
                      </m:rPr>
                      <a:rPr lang="en-US" sz="2000" b="0" i="0" smtClean="0">
                        <a:latin typeface="Cambria Math" panose="02040503050406030204" pitchFamily="18" charset="0"/>
                      </a:rPr>
                      <m:t>olve</m:t>
                    </m:r>
                    <m:r>
                      <a:rPr lang="en-US" sz="2000" b="0" i="0" smtClean="0">
                        <a:latin typeface="Cambria Math" panose="02040503050406030204" pitchFamily="18" charset="0"/>
                      </a:rPr>
                      <m:t> </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𝑐𝑜𝑠𝑥</m:t>
                        </m:r>
                        <m:r>
                          <a:rPr lang="en-US" sz="2000" b="0" i="1" smtClean="0">
                            <a:latin typeface="Cambria Math" panose="02040503050406030204" pitchFamily="18" charset="0"/>
                          </a:rPr>
                          <m:t> −</m:t>
                        </m:r>
                        <m:r>
                          <a:rPr lang="en-US" sz="2000" b="0" i="1" smtClean="0">
                            <a:latin typeface="Cambria Math" panose="02040503050406030204" pitchFamily="18" charset="0"/>
                          </a:rPr>
                          <m:t>𝑥𝑒</m:t>
                        </m:r>
                      </m:e>
                      <m:sup>
                        <m:r>
                          <a:rPr lang="en-US" sz="2000" b="0" i="1" smtClean="0">
                            <a:latin typeface="Cambria Math" panose="02040503050406030204" pitchFamily="18" charset="0"/>
                          </a:rPr>
                          <m:t>𝑥</m:t>
                        </m:r>
                        <m:r>
                          <a:rPr lang="en-US" sz="2000" b="0" i="1" smtClean="0">
                            <a:latin typeface="Cambria Math" panose="02040503050406030204" pitchFamily="18" charset="0"/>
                          </a:rPr>
                          <m:t> </m:t>
                        </m:r>
                      </m:sup>
                    </m:sSup>
                    <m:r>
                      <a:rPr lang="en-US" sz="2000" b="0" i="1" smtClean="0">
                        <a:latin typeface="Cambria Math" panose="02040503050406030204" pitchFamily="18" charset="0"/>
                      </a:rPr>
                      <m:t>=0 </m:t>
                    </m:r>
                  </m:oMath>
                </a14:m>
                <a:r>
                  <a:rPr lang="en-US" sz="2000" dirty="0"/>
                  <a:t> using secant method  correct to three decimal places, </a:t>
                </a:r>
                <a:r>
                  <a:rPr lang="en-US" sz="2000" dirty="0" err="1"/>
                  <a:t>betn</a:t>
                </a:r>
                <a:r>
                  <a:rPr lang="en-US" sz="2000" dirty="0"/>
                  <a:t>.  0 and 1.</a:t>
                </a:r>
              </a:p>
              <a:p>
                <a:endParaRPr lang="en-US" dirty="0"/>
              </a:p>
              <a:p>
                <a:endParaRPr lang="en-US" dirty="0"/>
              </a:p>
              <a:p>
                <a:endParaRPr lang="en-US" sz="2000" dirty="0"/>
              </a:p>
              <a:p>
                <a:r>
                  <a:rPr lang="en-US" sz="2000" dirty="0"/>
                  <a:t>Let </a:t>
                </a: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i="1">
                            <a:latin typeface="Cambria Math" panose="02040503050406030204" pitchFamily="18" charset="0"/>
                          </a:rPr>
                          <m:t>𝑥</m:t>
                        </m:r>
                      </m:e>
                      <m:sup>
                        <m:r>
                          <a:rPr lang="en-US" sz="2000" i="1">
                            <a:latin typeface="Cambria Math" panose="02040503050406030204" pitchFamily="18" charset="0"/>
                          </a:rPr>
                          <m:t>3 </m:t>
                        </m:r>
                      </m:sup>
                    </m:s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𝑥</m:t>
                    </m:r>
                    <m:r>
                      <a:rPr lang="en-US" sz="2000" i="1">
                        <a:latin typeface="Cambria Math" panose="02040503050406030204" pitchFamily="18" charset="0"/>
                      </a:rPr>
                      <m:t>−5</m:t>
                    </m:r>
                  </m:oMath>
                </a14:m>
                <a:r>
                  <a:rPr lang="en-US" sz="2000" i="1" dirty="0">
                    <a:latin typeface="Cambria Math" panose="02040503050406030204" pitchFamily="18" charset="0"/>
                  </a:rPr>
                  <a:t>, x</a:t>
                </a:r>
                <a:r>
                  <a:rPr lang="en-US" sz="1100" i="1" dirty="0">
                    <a:latin typeface="Cambria Math" panose="02040503050406030204" pitchFamily="18" charset="0"/>
                  </a:rPr>
                  <a:t>0</a:t>
                </a:r>
                <a:r>
                  <a:rPr lang="en-US" sz="2000" i="1" dirty="0">
                    <a:latin typeface="Cambria Math" panose="02040503050406030204" pitchFamily="18" charset="0"/>
                  </a:rPr>
                  <a:t> = 0 , x</a:t>
                </a:r>
                <a:r>
                  <a:rPr lang="en-US" sz="1000" i="1" dirty="0">
                    <a:latin typeface="Cambria Math" panose="02040503050406030204" pitchFamily="18" charset="0"/>
                  </a:rPr>
                  <a:t>1</a:t>
                </a:r>
                <a:r>
                  <a:rPr lang="en-US" sz="2000" i="1" dirty="0">
                    <a:latin typeface="Cambria Math" panose="02040503050406030204" pitchFamily="18" charset="0"/>
                  </a:rPr>
                  <a:t> = 1.</a:t>
                </a:r>
              </a:p>
              <a:p>
                <a:r>
                  <a:rPr lang="en-US" sz="2000" dirty="0">
                    <a:latin typeface="Cambria Math" panose="02040503050406030204" pitchFamily="18" charset="0"/>
                  </a:rPr>
                  <a:t>𝑓(0)=1</a:t>
                </a:r>
              </a:p>
              <a:p>
                <a:r>
                  <a:rPr lang="en-US" sz="2000" dirty="0">
                    <a:latin typeface="Cambria Math" panose="02040503050406030204" pitchFamily="18" charset="0"/>
                  </a:rPr>
                  <a:t> 𝑓(1)= -2.17798</a:t>
                </a:r>
              </a:p>
              <a:p>
                <a:endParaRPr lang="en-US" sz="2000" dirty="0">
                  <a:latin typeface="Cambria Math" panose="02040503050406030204" pitchFamily="18" charset="0"/>
                </a:endParaRPr>
              </a:p>
              <a:p>
                <a:r>
                  <a:rPr lang="en-US" sz="2000" i="1" dirty="0">
                    <a:latin typeface="Cambria Math" panose="02040503050406030204" pitchFamily="18" charset="0"/>
                  </a:rPr>
                  <a:t>Since  </a:t>
                </a:r>
                <a:r>
                  <a:rPr lang="en-US" sz="2000" dirty="0">
                    <a:latin typeface="Cambria Math" panose="02040503050406030204" pitchFamily="18" charset="0"/>
                  </a:rPr>
                  <a:t>𝑓(1)</a:t>
                </a:r>
                <a14:m>
                  <m:oMath xmlns:m="http://schemas.openxmlformats.org/officeDocument/2006/math">
                    <m:r>
                      <a:rPr lang="en-US" sz="2000" i="1" dirty="0" smtClean="0">
                        <a:latin typeface="Cambria Math" panose="02040503050406030204" pitchFamily="18" charset="0"/>
                        <a:ea typeface="Cambria Math" panose="02040503050406030204" pitchFamily="18" charset="0"/>
                      </a:rPr>
                      <m:t>&lt;</m:t>
                    </m:r>
                    <m:r>
                      <a:rPr lang="en-US" sz="2000" b="0" i="1" dirty="0" smtClean="0">
                        <a:latin typeface="Cambria Math" panose="02040503050406030204" pitchFamily="18" charset="0"/>
                        <a:ea typeface="Cambria Math" panose="02040503050406030204" pitchFamily="18" charset="0"/>
                      </a:rPr>
                      <m:t>0</m:t>
                    </m:r>
                  </m:oMath>
                </a14:m>
                <a:r>
                  <a:rPr lang="en-US" sz="2000" dirty="0">
                    <a:latin typeface="Cambria Math" panose="02040503050406030204" pitchFamily="18" charset="0"/>
                  </a:rPr>
                  <a:t> and 𝑓(0)</a:t>
                </a:r>
                <a14:m>
                  <m:oMath xmlns:m="http://schemas.openxmlformats.org/officeDocument/2006/math">
                    <m:r>
                      <a:rPr lang="en-US" sz="2000" i="1" smtClean="0">
                        <a:latin typeface="Cambria Math" panose="02040503050406030204" pitchFamily="18" charset="0"/>
                        <a:ea typeface="Cambria Math" panose="02040503050406030204" pitchFamily="18" charset="0"/>
                      </a:rPr>
                      <m:t>&gt;</m:t>
                    </m:r>
                    <m:r>
                      <a:rPr lang="en-US" sz="2000" i="1">
                        <a:latin typeface="Cambria Math" panose="02040503050406030204" pitchFamily="18" charset="0"/>
                        <a:ea typeface="Cambria Math" panose="02040503050406030204" pitchFamily="18" charset="0"/>
                      </a:rPr>
                      <m:t>0</m:t>
                    </m:r>
                  </m:oMath>
                </a14:m>
                <a:endParaRPr lang="en-US" sz="2000" dirty="0">
                  <a:latin typeface="Cambria Math" panose="02040503050406030204" pitchFamily="18" charset="0"/>
                </a:endParaRPr>
              </a:p>
              <a:p>
                <a:endParaRPr lang="en-US" sz="2000" i="1" dirty="0">
                  <a:latin typeface="Cambria Math" panose="02040503050406030204" pitchFamily="18" charset="0"/>
                </a:endParaRPr>
              </a:p>
              <a:p>
                <a:r>
                  <a:rPr lang="en-US" sz="2000" dirty="0">
                    <a:latin typeface="Cambria Math" panose="02040503050406030204" pitchFamily="18" charset="0"/>
                  </a:rPr>
                  <a:t>The root lies between 0 and 1.</a:t>
                </a:r>
              </a:p>
              <a:p>
                <a:endParaRPr lang="en-US" dirty="0">
                  <a:latin typeface="Cambria Math" panose="02040503050406030204" pitchFamily="18" charset="0"/>
                </a:endParaRPr>
              </a:p>
              <a:p>
                <a:endParaRPr lang="en-US" i="1" dirty="0">
                  <a:latin typeface="Cambria Math" panose="02040503050406030204" pitchFamily="18" charset="0"/>
                </a:endParaRPr>
              </a:p>
              <a:p>
                <a:pPr lvl="2"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564610" y="976393"/>
                <a:ext cx="8214101" cy="5940088"/>
              </a:xfrm>
              <a:prstGeom prst="rect">
                <a:avLst/>
              </a:prstGeom>
              <a:blipFill>
                <a:blip r:embed="rId2"/>
                <a:stretch>
                  <a:fillRect l="-817" t="-5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11CE39-2868-44A2-A0C6-827D458F7A8B}" type="slidenum">
              <a:rPr lang="en-IN" smtClean="0"/>
              <a:pPr/>
              <a:t>141</a:t>
            </a:fld>
            <a:endParaRPr lang="en-IN" dirty="0"/>
          </a:p>
        </p:txBody>
      </p:sp>
      <p:sp>
        <p:nvSpPr>
          <p:cNvPr id="6" name="TextBox 5">
            <a:extLst>
              <a:ext uri="{FF2B5EF4-FFF2-40B4-BE49-F238E27FC236}">
                <a16:creationId xmlns:a16="http://schemas.microsoft.com/office/drawing/2014/main" id="{E7FC7FDA-DA74-4602-B779-C5178F87B589}"/>
              </a:ext>
            </a:extLst>
          </p:cNvPr>
          <p:cNvSpPr txBox="1"/>
          <p:nvPr/>
        </p:nvSpPr>
        <p:spPr>
          <a:xfrm>
            <a:off x="3564609" y="490083"/>
            <a:ext cx="1978061" cy="461665"/>
          </a:xfrm>
          <a:prstGeom prst="rect">
            <a:avLst/>
          </a:prstGeom>
          <a:noFill/>
        </p:spPr>
        <p:txBody>
          <a:bodyPr wrap="square">
            <a:spAutoFit/>
          </a:bodyPr>
          <a:lstStyle/>
          <a:p>
            <a:r>
              <a:rPr lang="en-US" sz="2400" b="1" dirty="0"/>
              <a:t>Examples 4</a:t>
            </a:r>
            <a:endParaRPr lang="en-US" sz="2400" b="1" i="1" dirty="0">
              <a:latin typeface="Cambria Math" panose="02040503050406030204" pitchFamily="18" charset="0"/>
            </a:endParaRPr>
          </a:p>
        </p:txBody>
      </p:sp>
      <p:sp>
        <p:nvSpPr>
          <p:cNvPr id="7" name="TextBox 6">
            <a:extLst>
              <a:ext uri="{FF2B5EF4-FFF2-40B4-BE49-F238E27FC236}">
                <a16:creationId xmlns:a16="http://schemas.microsoft.com/office/drawing/2014/main" id="{4EFA177D-0EF7-4AA7-941B-C1F050285628}"/>
              </a:ext>
            </a:extLst>
          </p:cNvPr>
          <p:cNvSpPr txBox="1"/>
          <p:nvPr/>
        </p:nvSpPr>
        <p:spPr>
          <a:xfrm>
            <a:off x="3564608" y="1725696"/>
            <a:ext cx="1978061" cy="461665"/>
          </a:xfrm>
          <a:prstGeom prst="rect">
            <a:avLst/>
          </a:prstGeom>
          <a:noFill/>
        </p:spPr>
        <p:txBody>
          <a:bodyPr wrap="square">
            <a:spAutoFit/>
          </a:bodyPr>
          <a:lstStyle/>
          <a:p>
            <a:r>
              <a:rPr lang="en-US" sz="2400" b="1" dirty="0"/>
              <a:t>Solution</a:t>
            </a:r>
            <a:endParaRPr lang="en-US" sz="2400" b="1" i="1" dirty="0">
              <a:latin typeface="Cambria Math" panose="02040503050406030204" pitchFamily="18" charset="0"/>
            </a:endParaRPr>
          </a:p>
        </p:txBody>
      </p:sp>
    </p:spTree>
    <p:extLst>
      <p:ext uri="{BB962C8B-B14F-4D97-AF65-F5344CB8AC3E}">
        <p14:creationId xmlns:p14="http://schemas.microsoft.com/office/powerpoint/2010/main" val="24597030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142</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124699397"/>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124699397"/>
                  </p:ext>
                </p:extLst>
              </p:nvPr>
            </p:nvGraphicFramePr>
            <p:xfrm>
              <a:off x="-1" y="136525"/>
              <a:ext cx="12165063" cy="95410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126923"/>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0.517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41175360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143</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317348625"/>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317348625"/>
                  </p:ext>
                </p:extLst>
              </p:nvPr>
            </p:nvGraphicFramePr>
            <p:xfrm>
              <a:off x="-1" y="136525"/>
              <a:ext cx="12165063" cy="1432410"/>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2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0.517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2923074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144</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646810789"/>
                  </p:ext>
                </p:extLst>
              </p:nvPr>
            </p:nvGraphicFramePr>
            <p:xfrm>
              <a:off x="-1" y="13652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646810789"/>
                  </p:ext>
                </p:extLst>
              </p:nvPr>
            </p:nvGraphicFramePr>
            <p:xfrm>
              <a:off x="-1" y="136525"/>
              <a:ext cx="12165063" cy="1910712"/>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328205"/>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0.517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39264947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145</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144584395"/>
                  </p:ext>
                </p:extLst>
              </p:nvPr>
            </p:nvGraphicFramePr>
            <p:xfrm>
              <a:off x="-1" y="136525"/>
              <a:ext cx="12165063" cy="2389014"/>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0.51690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0.0026</a:t>
                          </a: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144584395"/>
                  </p:ext>
                </p:extLst>
              </p:nvPr>
            </p:nvGraphicFramePr>
            <p:xfrm>
              <a:off x="-1" y="136525"/>
              <a:ext cx="12165063" cy="2389014"/>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429487"/>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0.51690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0.0026</a:t>
                          </a: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0.517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33302162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146</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379828">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 xmlns:m="http://schemas.openxmlformats.org/officeDocument/2006/math">
                              <m:r>
                                <m:rPr>
                                  <m:nor/>
                                </m:rPr>
                                <a:rPr lang="en-US" sz="1600" i="1" dirty="0" smtClean="0"/>
                                <m:t>c</m:t>
                              </m:r>
                              <m:r>
                                <m:rPr>
                                  <m:nor/>
                                </m:rPr>
                                <a:rPr lang="en-US" sz="1600" dirty="0" smtClean="0"/>
                                <m:t>=  </m:t>
                              </m:r>
                              <m:r>
                                <m:rPr>
                                  <m:nor/>
                                </m:rPr>
                                <a:rPr lang="en-US" sz="1600" b="0" i="0" dirty="0" smtClean="0"/>
                                <m:t>b</m:t>
                              </m:r>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r>
                                        <a:rPr lang="en-US" sz="1600" i="1">
                                          <a:latin typeface="Cambria Math" panose="02040503050406030204" pitchFamily="18" charset="0"/>
                                        </a:rPr>
                                        <m:t>−</m:t>
                                      </m:r>
                                      <m:r>
                                        <a:rPr lang="en-US" sz="1600" b="0" i="1" smtClean="0">
                                          <a:latin typeface="Cambria Math" panose="02040503050406030204" pitchFamily="18" charset="0"/>
                                        </a:rPr>
                                        <m:t>𝑏</m:t>
                                      </m:r>
                                    </m:e>
                                  </m:d>
                                </m:num>
                                <m:den>
                                  <m:d>
                                    <m:dPr>
                                      <m:ctrlPr>
                                        <a:rPr lang="en-US" sz="1600" i="1" dirty="0">
                                          <a:latin typeface="Cambria Math" panose="02040503050406030204" pitchFamily="18" charset="0"/>
                                        </a:rPr>
                                      </m:ctrlPr>
                                    </m:dPr>
                                    <m:e>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e>
                                  </m:d>
                                </m:den>
                              </m:f>
                            </m:oMath>
                          </a14:m>
                          <a:r>
                            <a:rPr lang="en-US" sz="1600" dirty="0"/>
                            <a:t>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b</m:t>
                                  </m:r>
                                  <m:r>
                                    <m:rPr>
                                      <m:nor/>
                                    </m:rPr>
                                    <a:rPr lang="en-US" sz="1600" dirty="0"/>
                                    <m:t> </m:t>
                                  </m:r>
                                </m:e>
                              </m:d>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0.51690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0.0026</a:t>
                          </a: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0.51690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0.0026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0.0002</a:t>
                          </a: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90283638"/>
                  </p:ext>
                </p:extLst>
              </p:nvPr>
            </p:nvGraphicFramePr>
            <p:xfrm>
              <a:off x="-1" y="136525"/>
              <a:ext cx="12165063" cy="3345618"/>
            </p:xfrm>
            <a:graphic>
              <a:graphicData uri="http://schemas.openxmlformats.org/drawingml/2006/table">
                <a:tbl>
                  <a:tblPr>
                    <a:tableStyleId>{5C22544A-7EE6-4342-B048-85BDC9FD1C3A}</a:tableStyleId>
                  </a:tblPr>
                  <a:tblGrid>
                    <a:gridCol w="1066808">
                      <a:extLst>
                        <a:ext uri="{9D8B030D-6E8A-4147-A177-3AD203B41FA5}">
                          <a16:colId xmlns:a16="http://schemas.microsoft.com/office/drawing/2014/main" val="20000"/>
                        </a:ext>
                      </a:extLst>
                    </a:gridCol>
                    <a:gridCol w="1638068">
                      <a:extLst>
                        <a:ext uri="{9D8B030D-6E8A-4147-A177-3AD203B41FA5}">
                          <a16:colId xmlns:a16="http://schemas.microsoft.com/office/drawing/2014/main" val="20001"/>
                        </a:ext>
                      </a:extLst>
                    </a:gridCol>
                    <a:gridCol w="1638068">
                      <a:extLst>
                        <a:ext uri="{9D8B030D-6E8A-4147-A177-3AD203B41FA5}">
                          <a16:colId xmlns:a16="http://schemas.microsoft.com/office/drawing/2014/main" val="117393148"/>
                        </a:ext>
                      </a:extLst>
                    </a:gridCol>
                    <a:gridCol w="1992524">
                      <a:extLst>
                        <a:ext uri="{9D8B030D-6E8A-4147-A177-3AD203B41FA5}">
                          <a16:colId xmlns:a16="http://schemas.microsoft.com/office/drawing/2014/main" val="20002"/>
                        </a:ext>
                      </a:extLst>
                    </a:gridCol>
                    <a:gridCol w="1543638">
                      <a:extLst>
                        <a:ext uri="{9D8B030D-6E8A-4147-A177-3AD203B41FA5}">
                          <a16:colId xmlns:a16="http://schemas.microsoft.com/office/drawing/2014/main" val="3517637174"/>
                        </a:ext>
                      </a:extLst>
                    </a:gridCol>
                    <a:gridCol w="2743200">
                      <a:extLst>
                        <a:ext uri="{9D8B030D-6E8A-4147-A177-3AD203B41FA5}">
                          <a16:colId xmlns:a16="http://schemas.microsoft.com/office/drawing/2014/main" val="20003"/>
                        </a:ext>
                      </a:extLst>
                    </a:gridCol>
                    <a:gridCol w="1542757">
                      <a:extLst>
                        <a:ext uri="{9D8B030D-6E8A-4147-A177-3AD203B41FA5}">
                          <a16:colId xmlns:a16="http://schemas.microsoft.com/office/drawing/2014/main" val="20004"/>
                        </a:ext>
                      </a:extLst>
                    </a:gridCol>
                  </a:tblGrid>
                  <a:tr h="475806">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f(b)</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86918" t="-6410" r="-56541" b="-630769"/>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-2.17798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0.31467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0.51987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0.44673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0.20354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0.51690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0.0026</a:t>
                          </a: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0.53171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-0.0429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0.51690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0.0026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0.51775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0.0002</a:t>
                          </a: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8302">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0.517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21936459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Observation</a:t>
            </a:r>
          </a:p>
        </p:txBody>
      </p:sp>
      <p:sp>
        <p:nvSpPr>
          <p:cNvPr id="3" name="TextBox 2"/>
          <p:cNvSpPr txBox="1"/>
          <p:nvPr/>
        </p:nvSpPr>
        <p:spPr>
          <a:xfrm>
            <a:off x="3576056" y="1325945"/>
            <a:ext cx="821410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method required two initial approximations to the root.</a:t>
            </a:r>
          </a:p>
          <a:p>
            <a:pPr marL="285750" indent="-285750">
              <a:buFont typeface="Arial" panose="020B0604020202020204" pitchFamily="34" charset="0"/>
              <a:buChar char="•"/>
            </a:pPr>
            <a:r>
              <a:rPr lang="en-US" sz="2400" dirty="0"/>
              <a:t>The method may sometimes fail if x0 and x1 are far away from the root. </a:t>
            </a:r>
          </a:p>
          <a:p>
            <a:pPr marL="285750" indent="-285750">
              <a:buFont typeface="Arial" panose="020B0604020202020204" pitchFamily="34" charset="0"/>
              <a:buChar char="•"/>
            </a:pPr>
            <a:r>
              <a:rPr lang="en-US" sz="2400" dirty="0"/>
              <a:t>This is the drawback of the secant method over the method of false position which always converges.</a:t>
            </a:r>
          </a:p>
          <a:p>
            <a:pPr marL="285750" indent="-285750">
              <a:buFont typeface="Arial" panose="020B0604020202020204" pitchFamily="34" charset="0"/>
              <a:buChar char="•"/>
            </a:pPr>
            <a:r>
              <a:rPr lang="en-US" sz="2400" dirty="0"/>
              <a:t>If the secant method converges , it converges much faster than the Regula –Falsi method.</a:t>
            </a:r>
          </a:p>
        </p:txBody>
      </p:sp>
      <p:sp>
        <p:nvSpPr>
          <p:cNvPr id="4" name="Slide Number Placeholder 3"/>
          <p:cNvSpPr>
            <a:spLocks noGrp="1"/>
          </p:cNvSpPr>
          <p:nvPr>
            <p:ph type="sldNum" sz="quarter" idx="12"/>
          </p:nvPr>
        </p:nvSpPr>
        <p:spPr/>
        <p:txBody>
          <a:bodyPr/>
          <a:lstStyle/>
          <a:p>
            <a:fld id="{9C11CE39-2868-44A2-A0C6-827D458F7A8B}" type="slidenum">
              <a:rPr lang="en-IN" smtClean="0"/>
              <a:pPr/>
              <a:t>147</a:t>
            </a:fld>
            <a:endParaRPr lang="en-IN" dirty="0"/>
          </a:p>
        </p:txBody>
      </p:sp>
    </p:spTree>
    <p:extLst>
      <p:ext uri="{BB962C8B-B14F-4D97-AF65-F5344CB8AC3E}">
        <p14:creationId xmlns:p14="http://schemas.microsoft.com/office/powerpoint/2010/main" val="10664698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Practice examples</a:t>
            </a:r>
          </a:p>
        </p:txBody>
      </p:sp>
      <p:pic>
        <p:nvPicPr>
          <p:cNvPr id="3" name="Picture 2"/>
          <p:cNvPicPr>
            <a:picLocks noChangeAspect="1"/>
          </p:cNvPicPr>
          <p:nvPr/>
        </p:nvPicPr>
        <p:blipFill>
          <a:blip r:embed="rId2"/>
          <a:stretch>
            <a:fillRect/>
          </a:stretch>
        </p:blipFill>
        <p:spPr>
          <a:xfrm>
            <a:off x="3642021" y="1758570"/>
            <a:ext cx="7536710" cy="1123417"/>
          </a:xfrm>
          <a:prstGeom prst="rect">
            <a:avLst/>
          </a:prstGeom>
        </p:spPr>
      </p:pic>
      <p:pic>
        <p:nvPicPr>
          <p:cNvPr id="4" name="Picture 3"/>
          <p:cNvPicPr>
            <a:picLocks noChangeAspect="1"/>
          </p:cNvPicPr>
          <p:nvPr/>
        </p:nvPicPr>
        <p:blipFill>
          <a:blip r:embed="rId3"/>
          <a:stretch>
            <a:fillRect/>
          </a:stretch>
        </p:blipFill>
        <p:spPr>
          <a:xfrm>
            <a:off x="3642021" y="3424428"/>
            <a:ext cx="7536710" cy="1057275"/>
          </a:xfrm>
          <a:prstGeom prst="rect">
            <a:avLst/>
          </a:prstGeom>
        </p:spPr>
      </p:pic>
      <p:sp>
        <p:nvSpPr>
          <p:cNvPr id="5" name="Slide Number Placeholder 4"/>
          <p:cNvSpPr>
            <a:spLocks noGrp="1"/>
          </p:cNvSpPr>
          <p:nvPr>
            <p:ph type="sldNum" sz="quarter" idx="12"/>
          </p:nvPr>
        </p:nvSpPr>
        <p:spPr/>
        <p:txBody>
          <a:bodyPr/>
          <a:lstStyle/>
          <a:p>
            <a:fld id="{9C11CE39-2868-44A2-A0C6-827D458F7A8B}" type="slidenum">
              <a:rPr lang="en-IN" smtClean="0"/>
              <a:pPr/>
              <a:t>148</a:t>
            </a:fld>
            <a:endParaRPr lang="en-IN" dirty="0"/>
          </a:p>
        </p:txBody>
      </p:sp>
    </p:spTree>
    <p:extLst>
      <p:ext uri="{BB962C8B-B14F-4D97-AF65-F5344CB8AC3E}">
        <p14:creationId xmlns:p14="http://schemas.microsoft.com/office/powerpoint/2010/main" val="28909722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Newton- Raphson Method</a:t>
            </a:r>
          </a:p>
        </p:txBody>
      </p:sp>
      <p:pic>
        <p:nvPicPr>
          <p:cNvPr id="4" name="Picture 3"/>
          <p:cNvPicPr>
            <a:picLocks noChangeAspect="1"/>
          </p:cNvPicPr>
          <p:nvPr/>
        </p:nvPicPr>
        <p:blipFill>
          <a:blip r:embed="rId2"/>
          <a:stretch>
            <a:fillRect/>
          </a:stretch>
        </p:blipFill>
        <p:spPr>
          <a:xfrm>
            <a:off x="3637418" y="885905"/>
            <a:ext cx="7743933" cy="2399736"/>
          </a:xfrm>
          <a:prstGeom prst="rect">
            <a:avLst/>
          </a:prstGeom>
        </p:spPr>
      </p:pic>
      <p:pic>
        <p:nvPicPr>
          <p:cNvPr id="6" name="Picture 5"/>
          <p:cNvPicPr>
            <a:picLocks noChangeAspect="1"/>
          </p:cNvPicPr>
          <p:nvPr/>
        </p:nvPicPr>
        <p:blipFill>
          <a:blip r:embed="rId3"/>
          <a:stretch>
            <a:fillRect/>
          </a:stretch>
        </p:blipFill>
        <p:spPr>
          <a:xfrm>
            <a:off x="3637418" y="3424428"/>
            <a:ext cx="3719593" cy="2607082"/>
          </a:xfrm>
          <a:prstGeom prst="rect">
            <a:avLst/>
          </a:prstGeom>
        </p:spPr>
      </p:pic>
      <p:sp>
        <p:nvSpPr>
          <p:cNvPr id="7" name="Slide Number Placeholder 6"/>
          <p:cNvSpPr>
            <a:spLocks noGrp="1"/>
          </p:cNvSpPr>
          <p:nvPr>
            <p:ph type="sldNum" sz="quarter" idx="12"/>
          </p:nvPr>
        </p:nvSpPr>
        <p:spPr/>
        <p:txBody>
          <a:bodyPr/>
          <a:lstStyle/>
          <a:p>
            <a:fld id="{9C11CE39-2868-44A2-A0C6-827D458F7A8B}" type="slidenum">
              <a:rPr lang="en-IN" smtClean="0"/>
              <a:pPr/>
              <a:t>149</a:t>
            </a:fld>
            <a:endParaRPr lang="en-IN" dirty="0"/>
          </a:p>
        </p:txBody>
      </p:sp>
      <p:sp>
        <p:nvSpPr>
          <p:cNvPr id="8" name="TextBox 7">
            <a:extLst>
              <a:ext uri="{FF2B5EF4-FFF2-40B4-BE49-F238E27FC236}">
                <a16:creationId xmlns:a16="http://schemas.microsoft.com/office/drawing/2014/main" id="{2DB1ECC9-E5F5-490E-9D04-1F5BF9961EF1}"/>
              </a:ext>
            </a:extLst>
          </p:cNvPr>
          <p:cNvSpPr txBox="1"/>
          <p:nvPr/>
        </p:nvSpPr>
        <p:spPr>
          <a:xfrm>
            <a:off x="3822895" y="354789"/>
            <a:ext cx="6098344" cy="461665"/>
          </a:xfrm>
          <a:prstGeom prst="rect">
            <a:avLst/>
          </a:prstGeom>
          <a:noFill/>
        </p:spPr>
        <p:txBody>
          <a:bodyPr wrap="square">
            <a:spAutoFit/>
          </a:bodyPr>
          <a:lstStyle/>
          <a:p>
            <a:r>
              <a:rPr lang="en-US" sz="2400" b="1" dirty="0">
                <a:solidFill>
                  <a:srgbClr val="FF0000"/>
                </a:solidFill>
              </a:rPr>
              <a:t>Newton- Raphson Method</a:t>
            </a:r>
            <a:endParaRPr lang="en-US" sz="2400" b="1" dirty="0"/>
          </a:p>
        </p:txBody>
      </p:sp>
    </p:spTree>
    <p:extLst>
      <p:ext uri="{BB962C8B-B14F-4D97-AF65-F5344CB8AC3E}">
        <p14:creationId xmlns:p14="http://schemas.microsoft.com/office/powerpoint/2010/main" val="2449351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 - 7</a:t>
            </a:r>
            <a:endParaRPr lang="en-US" dirty="0">
              <a:solidFill>
                <a:schemeClr val="bg1"/>
              </a:solidFill>
            </a:endParaRPr>
          </a:p>
        </p:txBody>
      </p:sp>
      <p:sp>
        <p:nvSpPr>
          <p:cNvPr id="7" name="TextBox 6">
            <a:extLst>
              <a:ext uri="{FF2B5EF4-FFF2-40B4-BE49-F238E27FC236}">
                <a16:creationId xmlns:a16="http://schemas.microsoft.com/office/drawing/2014/main" id="{4A64FF95-10CD-4FEB-A3E6-FE4C53AF6200}"/>
              </a:ext>
            </a:extLst>
          </p:cNvPr>
          <p:cNvSpPr txBox="1"/>
          <p:nvPr/>
        </p:nvSpPr>
        <p:spPr>
          <a:xfrm>
            <a:off x="3527471" y="1728240"/>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4" name="Picture 3">
            <a:extLst>
              <a:ext uri="{FF2B5EF4-FFF2-40B4-BE49-F238E27FC236}">
                <a16:creationId xmlns:a16="http://schemas.microsoft.com/office/drawing/2014/main" id="{D1E7C6A1-7754-468C-A092-AC17170E5324}"/>
              </a:ext>
            </a:extLst>
          </p:cNvPr>
          <p:cNvPicPr>
            <a:picLocks noChangeAspect="1"/>
          </p:cNvPicPr>
          <p:nvPr/>
        </p:nvPicPr>
        <p:blipFill>
          <a:blip r:embed="rId2"/>
          <a:stretch>
            <a:fillRect/>
          </a:stretch>
        </p:blipFill>
        <p:spPr>
          <a:xfrm>
            <a:off x="3527472" y="776403"/>
            <a:ext cx="7557869" cy="951837"/>
          </a:xfrm>
          <a:prstGeom prst="rect">
            <a:avLst/>
          </a:prstGeom>
        </p:spPr>
      </p:pic>
      <p:pic>
        <p:nvPicPr>
          <p:cNvPr id="8" name="Picture 7">
            <a:extLst>
              <a:ext uri="{FF2B5EF4-FFF2-40B4-BE49-F238E27FC236}">
                <a16:creationId xmlns:a16="http://schemas.microsoft.com/office/drawing/2014/main" id="{7C8E1F18-7EC9-4809-98B8-21AFA7770755}"/>
              </a:ext>
            </a:extLst>
          </p:cNvPr>
          <p:cNvPicPr>
            <a:picLocks noChangeAspect="1"/>
          </p:cNvPicPr>
          <p:nvPr/>
        </p:nvPicPr>
        <p:blipFill>
          <a:blip r:embed="rId3"/>
          <a:stretch>
            <a:fillRect/>
          </a:stretch>
        </p:blipFill>
        <p:spPr>
          <a:xfrm>
            <a:off x="5803509" y="2636520"/>
            <a:ext cx="1324356" cy="601980"/>
          </a:xfrm>
          <a:prstGeom prst="rect">
            <a:avLst/>
          </a:prstGeom>
        </p:spPr>
      </p:pic>
      <p:sp>
        <p:nvSpPr>
          <p:cNvPr id="10" name="TextBox 9">
            <a:extLst>
              <a:ext uri="{FF2B5EF4-FFF2-40B4-BE49-F238E27FC236}">
                <a16:creationId xmlns:a16="http://schemas.microsoft.com/office/drawing/2014/main" id="{09D4A619-73EC-408B-9CD2-15A38E7799FE}"/>
              </a:ext>
            </a:extLst>
          </p:cNvPr>
          <p:cNvSpPr txBox="1"/>
          <p:nvPr/>
        </p:nvSpPr>
        <p:spPr>
          <a:xfrm>
            <a:off x="3527470" y="2129427"/>
            <a:ext cx="7825158" cy="707886"/>
          </a:xfrm>
          <a:prstGeom prst="rect">
            <a:avLst/>
          </a:prstGeom>
          <a:noFill/>
        </p:spPr>
        <p:txBody>
          <a:bodyPr wrap="square">
            <a:spAutoFit/>
          </a:bodyPr>
          <a:lstStyle/>
          <a:p>
            <a:pPr algn="l"/>
            <a:r>
              <a:rPr lang="en-US" sz="2000" b="0" i="0" u="none" strike="noStrike" baseline="0" dirty="0">
                <a:solidFill>
                  <a:srgbClr val="231F20"/>
                </a:solidFill>
                <a:latin typeface="Generic24-Regular"/>
              </a:rPr>
              <a:t>Let </a:t>
            </a:r>
            <a:r>
              <a:rPr lang="en-US" sz="2000" b="0" i="0" u="none" strike="noStrike" baseline="0" dirty="0">
                <a:solidFill>
                  <a:srgbClr val="231F20"/>
                </a:solidFill>
                <a:latin typeface="Generic25-Regular"/>
              </a:rPr>
              <a:t>r </a:t>
            </a:r>
            <a:r>
              <a:rPr lang="en-US" sz="2000" b="0" i="0" u="none" strike="noStrike" baseline="0" dirty="0">
                <a:solidFill>
                  <a:srgbClr val="231F20"/>
                </a:solidFill>
                <a:latin typeface="Generic24-Regular"/>
              </a:rPr>
              <a:t>and </a:t>
            </a:r>
            <a:r>
              <a:rPr lang="en-US" sz="2000" b="0" i="0" u="none" strike="noStrike" baseline="0" dirty="0">
                <a:solidFill>
                  <a:srgbClr val="231F20"/>
                </a:solidFill>
                <a:latin typeface="Generic25-Regular"/>
              </a:rPr>
              <a:t>h </a:t>
            </a:r>
            <a:r>
              <a:rPr lang="en-US" sz="2000" b="0" i="0" u="none" strike="noStrike" baseline="0" dirty="0">
                <a:solidFill>
                  <a:srgbClr val="231F20"/>
                </a:solidFill>
                <a:latin typeface="Generic24-Regular"/>
              </a:rPr>
              <a:t>be the radius of base and height of the right circular cone and </a:t>
            </a:r>
            <a:r>
              <a:rPr lang="en-US" sz="2000" b="0" i="0" u="none" strike="noStrike" baseline="0" dirty="0">
                <a:solidFill>
                  <a:srgbClr val="231F20"/>
                </a:solidFill>
                <a:latin typeface="Generic25-Regular"/>
              </a:rPr>
              <a:t>V </a:t>
            </a:r>
            <a:r>
              <a:rPr lang="en-US" sz="2000" b="0" i="0" u="none" strike="noStrike" baseline="0" dirty="0">
                <a:solidFill>
                  <a:srgbClr val="231F20"/>
                </a:solidFill>
                <a:latin typeface="Generic24-Regular"/>
              </a:rPr>
              <a:t>be its volume.</a:t>
            </a:r>
            <a:endParaRPr lang="en-US" sz="2000" dirty="0"/>
          </a:p>
        </p:txBody>
      </p:sp>
      <p:pic>
        <p:nvPicPr>
          <p:cNvPr id="12" name="Picture 11">
            <a:extLst>
              <a:ext uri="{FF2B5EF4-FFF2-40B4-BE49-F238E27FC236}">
                <a16:creationId xmlns:a16="http://schemas.microsoft.com/office/drawing/2014/main" id="{41289E80-CAE8-4507-8FA3-AE239DC50207}"/>
              </a:ext>
            </a:extLst>
          </p:cNvPr>
          <p:cNvPicPr>
            <a:picLocks noChangeAspect="1"/>
          </p:cNvPicPr>
          <p:nvPr/>
        </p:nvPicPr>
        <p:blipFill>
          <a:blip r:embed="rId4"/>
          <a:stretch>
            <a:fillRect/>
          </a:stretch>
        </p:blipFill>
        <p:spPr>
          <a:xfrm>
            <a:off x="4197268" y="3238500"/>
            <a:ext cx="4229280" cy="3421982"/>
          </a:xfrm>
          <a:prstGeom prst="rect">
            <a:avLst/>
          </a:prstGeom>
        </p:spPr>
      </p:pic>
    </p:spTree>
    <p:extLst>
      <p:ext uri="{BB962C8B-B14F-4D97-AF65-F5344CB8AC3E}">
        <p14:creationId xmlns:p14="http://schemas.microsoft.com/office/powerpoint/2010/main" val="33861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64609" y="948678"/>
            <a:ext cx="7361695" cy="4951499"/>
          </a:xfrm>
          <a:prstGeom prst="rect">
            <a:avLst/>
          </a:prstGeom>
        </p:spPr>
      </p:pic>
      <p:sp>
        <p:nvSpPr>
          <p:cNvPr id="6" name="Slide Number Placeholder 5"/>
          <p:cNvSpPr>
            <a:spLocks noGrp="1"/>
          </p:cNvSpPr>
          <p:nvPr>
            <p:ph type="sldNum" sz="quarter" idx="12"/>
          </p:nvPr>
        </p:nvSpPr>
        <p:spPr/>
        <p:txBody>
          <a:bodyPr/>
          <a:lstStyle/>
          <a:p>
            <a:fld id="{9C11CE39-2868-44A2-A0C6-827D458F7A8B}" type="slidenum">
              <a:rPr lang="en-IN" smtClean="0"/>
              <a:pPr/>
              <a:t>150</a:t>
            </a:fld>
            <a:endParaRPr lang="en-IN" dirty="0"/>
          </a:p>
        </p:txBody>
      </p:sp>
      <p:sp>
        <p:nvSpPr>
          <p:cNvPr id="7" name="Title 1">
            <a:extLst>
              <a:ext uri="{FF2B5EF4-FFF2-40B4-BE49-F238E27FC236}">
                <a16:creationId xmlns:a16="http://schemas.microsoft.com/office/drawing/2014/main" id="{CAE170F4-B473-4E66-9C84-4C4EA29F218E}"/>
              </a:ext>
            </a:extLst>
          </p:cNvPr>
          <p:cNvSpPr>
            <a:spLocks noGrp="1"/>
          </p:cNvSpPr>
          <p:nvPr>
            <p:ph type="title"/>
          </p:nvPr>
        </p:nvSpPr>
        <p:spPr>
          <a:xfrm>
            <a:off x="252919" y="1123837"/>
            <a:ext cx="2947482" cy="4601183"/>
          </a:xfrm>
        </p:spPr>
        <p:txBody>
          <a:bodyPr/>
          <a:lstStyle/>
          <a:p>
            <a:pPr algn="ctr"/>
            <a:r>
              <a:rPr lang="en-US" dirty="0">
                <a:solidFill>
                  <a:schemeClr val="bg1"/>
                </a:solidFill>
              </a:rPr>
              <a:t>Newton- Raphson Method</a:t>
            </a:r>
          </a:p>
        </p:txBody>
      </p:sp>
    </p:spTree>
    <p:extLst>
      <p:ext uri="{BB962C8B-B14F-4D97-AF65-F5344CB8AC3E}">
        <p14:creationId xmlns:p14="http://schemas.microsoft.com/office/powerpoint/2010/main" val="23031127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C11CE39-2868-44A2-A0C6-827D458F7A8B}" type="slidenum">
              <a:rPr lang="en-IN" smtClean="0"/>
              <a:pPr/>
              <a:t>151</a:t>
            </a:fld>
            <a:endParaRPr lang="en-IN" dirty="0"/>
          </a:p>
        </p:txBody>
      </p:sp>
      <p:sp>
        <p:nvSpPr>
          <p:cNvPr id="7" name="Title 1">
            <a:extLst>
              <a:ext uri="{FF2B5EF4-FFF2-40B4-BE49-F238E27FC236}">
                <a16:creationId xmlns:a16="http://schemas.microsoft.com/office/drawing/2014/main" id="{CAE170F4-B473-4E66-9C84-4C4EA29F218E}"/>
              </a:ext>
            </a:extLst>
          </p:cNvPr>
          <p:cNvSpPr>
            <a:spLocks noGrp="1"/>
          </p:cNvSpPr>
          <p:nvPr>
            <p:ph type="title"/>
          </p:nvPr>
        </p:nvSpPr>
        <p:spPr>
          <a:xfrm>
            <a:off x="252919" y="1123837"/>
            <a:ext cx="2947482" cy="4601183"/>
          </a:xfrm>
        </p:spPr>
        <p:txBody>
          <a:bodyPr/>
          <a:lstStyle/>
          <a:p>
            <a:pPr algn="ctr"/>
            <a:r>
              <a:rPr lang="en-US" dirty="0">
                <a:solidFill>
                  <a:schemeClr val="bg1"/>
                </a:solidFill>
              </a:rPr>
              <a:t>Newton- Raphson Method</a:t>
            </a:r>
          </a:p>
        </p:txBody>
      </p:sp>
      <p:sp>
        <p:nvSpPr>
          <p:cNvPr id="8" name="TextBox 7">
            <a:extLst>
              <a:ext uri="{FF2B5EF4-FFF2-40B4-BE49-F238E27FC236}">
                <a16:creationId xmlns:a16="http://schemas.microsoft.com/office/drawing/2014/main" id="{1DBBFB60-2024-472F-8B45-7C9444B96040}"/>
              </a:ext>
            </a:extLst>
          </p:cNvPr>
          <p:cNvSpPr txBox="1"/>
          <p:nvPr/>
        </p:nvSpPr>
        <p:spPr>
          <a:xfrm>
            <a:off x="3432517" y="230331"/>
            <a:ext cx="5883812" cy="461665"/>
          </a:xfrm>
          <a:prstGeom prst="rect">
            <a:avLst/>
          </a:prstGeom>
          <a:noFill/>
        </p:spPr>
        <p:txBody>
          <a:bodyPr wrap="square">
            <a:spAutoFit/>
          </a:bodyPr>
          <a:lstStyle/>
          <a:p>
            <a:r>
              <a:rPr lang="en-US" sz="2400" i="0" u="none" strike="noStrike" baseline="0" dirty="0">
                <a:solidFill>
                  <a:srgbClr val="FF0000"/>
                </a:solidFill>
                <a:latin typeface="Generic4021-Regular"/>
              </a:rPr>
              <a:t>Geometrical Interpretation</a:t>
            </a:r>
            <a:endParaRPr lang="en-US" sz="2400" dirty="0">
              <a:solidFill>
                <a:srgbClr val="FF0000"/>
              </a:solidFill>
            </a:endParaRPr>
          </a:p>
        </p:txBody>
      </p:sp>
      <p:pic>
        <p:nvPicPr>
          <p:cNvPr id="5" name="Picture 4">
            <a:extLst>
              <a:ext uri="{FF2B5EF4-FFF2-40B4-BE49-F238E27FC236}">
                <a16:creationId xmlns:a16="http://schemas.microsoft.com/office/drawing/2014/main" id="{CCAB4E00-5442-41B0-AEFD-A40514402957}"/>
              </a:ext>
            </a:extLst>
          </p:cNvPr>
          <p:cNvPicPr>
            <a:picLocks noChangeAspect="1"/>
          </p:cNvPicPr>
          <p:nvPr/>
        </p:nvPicPr>
        <p:blipFill>
          <a:blip r:embed="rId2"/>
          <a:stretch>
            <a:fillRect/>
          </a:stretch>
        </p:blipFill>
        <p:spPr>
          <a:xfrm>
            <a:off x="4802578" y="985989"/>
            <a:ext cx="4329700" cy="2862904"/>
          </a:xfrm>
          <a:prstGeom prst="rect">
            <a:avLst/>
          </a:prstGeom>
        </p:spPr>
      </p:pic>
      <p:pic>
        <p:nvPicPr>
          <p:cNvPr id="10" name="Picture 9">
            <a:extLst>
              <a:ext uri="{FF2B5EF4-FFF2-40B4-BE49-F238E27FC236}">
                <a16:creationId xmlns:a16="http://schemas.microsoft.com/office/drawing/2014/main" id="{2142C8F1-A5CB-490D-9A4A-98366D5720F6}"/>
              </a:ext>
            </a:extLst>
          </p:cNvPr>
          <p:cNvPicPr>
            <a:picLocks noChangeAspect="1"/>
          </p:cNvPicPr>
          <p:nvPr/>
        </p:nvPicPr>
        <p:blipFill>
          <a:blip r:embed="rId3"/>
          <a:stretch>
            <a:fillRect/>
          </a:stretch>
        </p:blipFill>
        <p:spPr>
          <a:xfrm>
            <a:off x="3937049" y="3974855"/>
            <a:ext cx="4630176" cy="2725565"/>
          </a:xfrm>
          <a:prstGeom prst="rect">
            <a:avLst/>
          </a:prstGeom>
        </p:spPr>
      </p:pic>
    </p:spTree>
    <p:extLst>
      <p:ext uri="{BB962C8B-B14F-4D97-AF65-F5344CB8AC3E}">
        <p14:creationId xmlns:p14="http://schemas.microsoft.com/office/powerpoint/2010/main" val="9103207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C11CE39-2868-44A2-A0C6-827D458F7A8B}" type="slidenum">
              <a:rPr lang="en-IN" smtClean="0"/>
              <a:pPr/>
              <a:t>152</a:t>
            </a:fld>
            <a:endParaRPr lang="en-IN" dirty="0"/>
          </a:p>
        </p:txBody>
      </p:sp>
      <p:sp>
        <p:nvSpPr>
          <p:cNvPr id="7" name="Title 1">
            <a:extLst>
              <a:ext uri="{FF2B5EF4-FFF2-40B4-BE49-F238E27FC236}">
                <a16:creationId xmlns:a16="http://schemas.microsoft.com/office/drawing/2014/main" id="{CAE170F4-B473-4E66-9C84-4C4EA29F218E}"/>
              </a:ext>
            </a:extLst>
          </p:cNvPr>
          <p:cNvSpPr>
            <a:spLocks noGrp="1"/>
          </p:cNvSpPr>
          <p:nvPr>
            <p:ph type="title"/>
          </p:nvPr>
        </p:nvSpPr>
        <p:spPr>
          <a:xfrm>
            <a:off x="252919" y="1123837"/>
            <a:ext cx="2947482" cy="4601183"/>
          </a:xfrm>
        </p:spPr>
        <p:txBody>
          <a:bodyPr/>
          <a:lstStyle/>
          <a:p>
            <a:pPr algn="ctr"/>
            <a:r>
              <a:rPr lang="en-US" dirty="0">
                <a:solidFill>
                  <a:schemeClr val="bg1"/>
                </a:solidFill>
              </a:rPr>
              <a:t>Newton- Raphson Method</a:t>
            </a:r>
          </a:p>
        </p:txBody>
      </p:sp>
      <p:sp>
        <p:nvSpPr>
          <p:cNvPr id="8" name="TextBox 7">
            <a:extLst>
              <a:ext uri="{FF2B5EF4-FFF2-40B4-BE49-F238E27FC236}">
                <a16:creationId xmlns:a16="http://schemas.microsoft.com/office/drawing/2014/main" id="{1DBBFB60-2024-472F-8B45-7C9444B96040}"/>
              </a:ext>
            </a:extLst>
          </p:cNvPr>
          <p:cNvSpPr txBox="1"/>
          <p:nvPr/>
        </p:nvSpPr>
        <p:spPr>
          <a:xfrm>
            <a:off x="3432517" y="230331"/>
            <a:ext cx="5883812" cy="461665"/>
          </a:xfrm>
          <a:prstGeom prst="rect">
            <a:avLst/>
          </a:prstGeom>
          <a:noFill/>
        </p:spPr>
        <p:txBody>
          <a:bodyPr wrap="square">
            <a:spAutoFit/>
          </a:bodyPr>
          <a:lstStyle/>
          <a:p>
            <a:r>
              <a:rPr lang="en-US" sz="2400" i="0" u="none" strike="noStrike" baseline="0" dirty="0">
                <a:solidFill>
                  <a:srgbClr val="FF0000"/>
                </a:solidFill>
                <a:latin typeface="Generic4021-Regular"/>
              </a:rPr>
              <a:t>Geometrical Interpretation</a:t>
            </a:r>
            <a:endParaRPr lang="en-US" sz="2400" dirty="0">
              <a:solidFill>
                <a:srgbClr val="FF0000"/>
              </a:solidFill>
            </a:endParaRPr>
          </a:p>
        </p:txBody>
      </p:sp>
      <p:pic>
        <p:nvPicPr>
          <p:cNvPr id="3" name="Picture 2">
            <a:extLst>
              <a:ext uri="{FF2B5EF4-FFF2-40B4-BE49-F238E27FC236}">
                <a16:creationId xmlns:a16="http://schemas.microsoft.com/office/drawing/2014/main" id="{86C9CDA5-F94E-45EF-A166-72DFA2335FC4}"/>
              </a:ext>
            </a:extLst>
          </p:cNvPr>
          <p:cNvPicPr>
            <a:picLocks noChangeAspect="1"/>
          </p:cNvPicPr>
          <p:nvPr/>
        </p:nvPicPr>
        <p:blipFill>
          <a:blip r:embed="rId2"/>
          <a:stretch>
            <a:fillRect/>
          </a:stretch>
        </p:blipFill>
        <p:spPr>
          <a:xfrm>
            <a:off x="3543300" y="1505121"/>
            <a:ext cx="7879666" cy="1440685"/>
          </a:xfrm>
          <a:prstGeom prst="rect">
            <a:avLst/>
          </a:prstGeom>
        </p:spPr>
      </p:pic>
      <p:pic>
        <p:nvPicPr>
          <p:cNvPr id="9" name="Picture 8">
            <a:extLst>
              <a:ext uri="{FF2B5EF4-FFF2-40B4-BE49-F238E27FC236}">
                <a16:creationId xmlns:a16="http://schemas.microsoft.com/office/drawing/2014/main" id="{42B05829-6F66-4B76-87CA-4B60445E0333}"/>
              </a:ext>
            </a:extLst>
          </p:cNvPr>
          <p:cNvPicPr>
            <a:picLocks noChangeAspect="1"/>
          </p:cNvPicPr>
          <p:nvPr/>
        </p:nvPicPr>
        <p:blipFill>
          <a:blip r:embed="rId3"/>
          <a:stretch>
            <a:fillRect/>
          </a:stretch>
        </p:blipFill>
        <p:spPr>
          <a:xfrm>
            <a:off x="3543300" y="1046327"/>
            <a:ext cx="4081389" cy="342598"/>
          </a:xfrm>
          <a:prstGeom prst="rect">
            <a:avLst/>
          </a:prstGeom>
        </p:spPr>
      </p:pic>
    </p:spTree>
    <p:extLst>
      <p:ext uri="{BB962C8B-B14F-4D97-AF65-F5344CB8AC3E}">
        <p14:creationId xmlns:p14="http://schemas.microsoft.com/office/powerpoint/2010/main" val="41813047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Example-1</a:t>
            </a:r>
          </a:p>
        </p:txBody>
      </p:sp>
      <p:sp>
        <p:nvSpPr>
          <p:cNvPr id="3" name="TextBox 2"/>
          <p:cNvSpPr txBox="1"/>
          <p:nvPr/>
        </p:nvSpPr>
        <p:spPr>
          <a:xfrm>
            <a:off x="5889356" y="2882685"/>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527474" y="846838"/>
                <a:ext cx="8214102" cy="5717912"/>
              </a:xfrm>
              <a:prstGeom prst="rect">
                <a:avLst/>
              </a:prstGeom>
              <a:noFill/>
            </p:spPr>
            <p:txBody>
              <a:bodyPr wrap="square" rtlCol="0">
                <a:spAutoFit/>
              </a:bodyPr>
              <a:lstStyle/>
              <a:p>
                <a:r>
                  <a:rPr lang="en-US" dirty="0"/>
                  <a:t>Determine the root of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−1=0,</m:t>
                    </m:r>
                  </m:oMath>
                </a14:m>
                <a:r>
                  <a:rPr lang="en-US" dirty="0"/>
                  <a:t>  using N-R, correct up to four decimal places.</a:t>
                </a:r>
              </a:p>
              <a:p>
                <a:endParaRPr lang="en-US" dirty="0">
                  <a:latin typeface="Cambria Math" panose="02040503050406030204" pitchFamily="18" charset="0"/>
                </a:endParaRPr>
              </a:p>
              <a:p>
                <a:r>
                  <a:rPr lang="en-US" dirty="0">
                    <a:latin typeface="Cambria Math" panose="02040503050406030204" pitchFamily="18" charset="0"/>
                  </a:rPr>
                  <a:t>Here 𝑓(x)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m:t>
                    </m:r>
                  </m:oMath>
                </a14:m>
                <a:r>
                  <a:rPr lang="en-US" dirty="0">
                    <a:latin typeface="Cambria Math" panose="02040503050406030204" pitchFamily="18" charset="0"/>
                  </a:rPr>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𝑓</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latin typeface="Cambria Math" panose="02040503050406030204" pitchFamily="18" charset="0"/>
                  </a:rPr>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3</m:t>
                        </m:r>
                        <m:r>
                          <a:rPr lang="en-US" i="1">
                            <a:latin typeface="Cambria Math" panose="02040503050406030204" pitchFamily="18" charset="0"/>
                          </a:rPr>
                          <m:t>𝑥</m:t>
                        </m:r>
                      </m:e>
                      <m:sup>
                        <m:r>
                          <a:rPr lang="en-US" b="0" i="1" smtClean="0">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1</m:t>
                    </m:r>
                  </m:oMath>
                </a14:m>
                <a:endParaRPr lang="en-US" dirty="0">
                  <a:latin typeface="Cambria Math" panose="02040503050406030204" pitchFamily="18" charset="0"/>
                </a:endParaRPr>
              </a:p>
              <a:p>
                <a:r>
                  <a:rPr lang="en-US" dirty="0">
                    <a:latin typeface="Cambria Math" panose="02040503050406030204" pitchFamily="18" charset="0"/>
                  </a:rPr>
                  <a:t>𝑓(0)= -1</a:t>
                </a:r>
              </a:p>
              <a:p>
                <a:r>
                  <a:rPr lang="en-US" dirty="0">
                    <a:latin typeface="Cambria Math" panose="02040503050406030204" pitchFamily="18" charset="0"/>
                  </a:rPr>
                  <a:t> 𝑓(1)= 1</a:t>
                </a:r>
              </a:p>
              <a:p>
                <a:endParaRPr lang="en-US" dirty="0">
                  <a:latin typeface="Cambria Math" panose="02040503050406030204" pitchFamily="18" charset="0"/>
                </a:endParaRPr>
              </a:p>
              <a:p>
                <a:r>
                  <a:rPr lang="en-US" dirty="0"/>
                  <a:t>So, roots lies </a:t>
                </a:r>
                <a:r>
                  <a:rPr lang="en-US" dirty="0" err="1"/>
                  <a:t>betn</a:t>
                </a:r>
                <a:r>
                  <a:rPr lang="en-US" dirty="0"/>
                  <a:t>. 0 and 1</a:t>
                </a:r>
              </a:p>
              <a:p>
                <a:endParaRPr lang="en-US" dirty="0"/>
              </a:p>
              <a:p>
                <a:r>
                  <a:rPr lang="en-US" dirty="0"/>
                  <a:t>By N-R Method,</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a14:m>
                <a:r>
                  <a:rPr lang="en-US" dirty="0"/>
                  <a:t>=</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𝑛</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e>
                        </m:d>
                      </m:num>
                      <m:den>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𝑓</m:t>
                            </m:r>
                          </m:e>
                          <m:sup>
                            <m:r>
                              <a:rPr lang="en-US" b="0" i="1" dirty="0" smtClean="0">
                                <a:latin typeface="Cambria Math" panose="02040503050406030204" pitchFamily="18" charset="0"/>
                              </a:rPr>
                              <m:t>′</m:t>
                            </m:r>
                          </m:sup>
                        </m:sSup>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e>
                        </m:d>
                      </m:den>
                    </m:f>
                  </m:oMath>
                </a14:m>
                <a:endParaRPr lang="en-US" b="0" i="1" dirty="0">
                  <a:latin typeface="Cambria Math" panose="02040503050406030204" pitchFamily="18" charset="0"/>
                </a:endParaRPr>
              </a:p>
              <a:p>
                <a:endParaRPr lang="en-US" dirty="0"/>
              </a:p>
              <a:p>
                <a:r>
                  <a:rPr lang="en-US" dirty="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a14:m>
                <a:endParaRPr lang="en-US" b="0" dirty="0"/>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US" dirty="0"/>
                  <a:t>=</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e>
                        </m:d>
                      </m:num>
                      <m:den>
                        <m:sSup>
                          <m:sSupPr>
                            <m:ctrlPr>
                              <a:rPr lang="en-US" i="1" dirty="0">
                                <a:latin typeface="Cambria Math" panose="02040503050406030204" pitchFamily="18" charset="0"/>
                              </a:rPr>
                            </m:ctrlPr>
                          </m:sSupPr>
                          <m:e>
                            <m:r>
                              <a:rPr lang="en-US" i="1" dirty="0">
                                <a:latin typeface="Cambria Math" panose="02040503050406030204" pitchFamily="18" charset="0"/>
                              </a:rPr>
                              <m:t>𝑓</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e>
                        </m:d>
                      </m:den>
                    </m:f>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i="1">
                            <a:latin typeface="Cambria Math" panose="02040503050406030204" pitchFamily="18" charset="0"/>
                          </a:rPr>
                          <m:t>𝑓</m:t>
                        </m:r>
                        <m:r>
                          <a:rPr lang="en-US" i="1">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(1)</m:t>
                        </m:r>
                      </m:den>
                    </m:f>
                  </m:oMath>
                </a14:m>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a14:m>
                <a:endParaRPr lang="en-US" i="1" dirty="0">
                  <a:latin typeface="Cambria Math" panose="02040503050406030204" pitchFamily="18" charset="0"/>
                </a:endParaRPr>
              </a:p>
              <a:p>
                <a:r>
                  <a:rPr lang="en-US" dirty="0">
                    <a:latin typeface="Cambria Math" panose="02040503050406030204" pitchFamily="18" charset="0"/>
                  </a:rPr>
                  <a:t>=0.75</a:t>
                </a:r>
              </a:p>
              <a:p>
                <a:endParaRPr lang="en-US" i="1" dirty="0">
                  <a:latin typeface="Cambria Math" panose="02040503050406030204" pitchFamily="18" charset="0"/>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27474" y="846838"/>
                <a:ext cx="8214102" cy="5717912"/>
              </a:xfrm>
              <a:prstGeom prst="rect">
                <a:avLst/>
              </a:prstGeom>
              <a:blipFill>
                <a:blip r:embed="rId3"/>
                <a:stretch>
                  <a:fillRect l="-668" t="-64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9C11CE39-2868-44A2-A0C6-827D458F7A8B}" type="slidenum">
              <a:rPr lang="en-IN" smtClean="0"/>
              <a:pPr/>
              <a:t>153</a:t>
            </a:fld>
            <a:endParaRPr lang="en-IN" dirty="0"/>
          </a:p>
        </p:txBody>
      </p:sp>
      <p:sp>
        <p:nvSpPr>
          <p:cNvPr id="7" name="TextBox 6">
            <a:extLst>
              <a:ext uri="{FF2B5EF4-FFF2-40B4-BE49-F238E27FC236}">
                <a16:creationId xmlns:a16="http://schemas.microsoft.com/office/drawing/2014/main" id="{7C5A4F35-CE7F-4F46-BC1A-27B7F4414734}"/>
              </a:ext>
            </a:extLst>
          </p:cNvPr>
          <p:cNvSpPr txBox="1"/>
          <p:nvPr/>
        </p:nvSpPr>
        <p:spPr>
          <a:xfrm>
            <a:off x="3527474" y="385173"/>
            <a:ext cx="1593166" cy="461665"/>
          </a:xfrm>
          <a:prstGeom prst="rect">
            <a:avLst/>
          </a:prstGeom>
          <a:noFill/>
        </p:spPr>
        <p:txBody>
          <a:bodyPr wrap="square">
            <a:spAutoFit/>
          </a:bodyPr>
          <a:lstStyle/>
          <a:p>
            <a:r>
              <a:rPr lang="en-US" sz="2400" b="1" dirty="0"/>
              <a:t>Example-1</a:t>
            </a:r>
          </a:p>
        </p:txBody>
      </p:sp>
    </p:spTree>
    <p:extLst>
      <p:ext uri="{BB962C8B-B14F-4D97-AF65-F5344CB8AC3E}">
        <p14:creationId xmlns:p14="http://schemas.microsoft.com/office/powerpoint/2010/main" val="176725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animEffect transition="in" filter="fade">
                                      <p:cBhvr>
                                        <p:cTn id="19" dur="500"/>
                                        <p:tgtEl>
                                          <p:spTgt spid="4">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9" end="9"/>
                                            </p:txEl>
                                          </p:spTgt>
                                        </p:tgtEl>
                                        <p:attrNameLst>
                                          <p:attrName>style.visibility</p:attrName>
                                        </p:attrNameLst>
                                      </p:cBhvr>
                                      <p:to>
                                        <p:strVal val="visible"/>
                                      </p:to>
                                    </p:set>
                                    <p:animEffect transition="in" filter="fade">
                                      <p:cBhvr>
                                        <p:cTn id="22" dur="500"/>
                                        <p:tgtEl>
                                          <p:spTgt spid="4">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animEffect transition="in" filter="fade">
                                      <p:cBhvr>
                                        <p:cTn id="25" dur="500"/>
                                        <p:tgtEl>
                                          <p:spTgt spid="4">
                                            <p:txEl>
                                              <p:pRg st="11" end="1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2" end="12"/>
                                            </p:txEl>
                                          </p:spTgt>
                                        </p:tgtEl>
                                        <p:attrNameLst>
                                          <p:attrName>style.visibility</p:attrName>
                                        </p:attrNameLst>
                                      </p:cBhvr>
                                      <p:to>
                                        <p:strVal val="visible"/>
                                      </p:to>
                                    </p:set>
                                    <p:animEffect transition="in" filter="fade">
                                      <p:cBhvr>
                                        <p:cTn id="28" dur="500"/>
                                        <p:tgtEl>
                                          <p:spTgt spid="4">
                                            <p:txEl>
                                              <p:pRg st="12" end="1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animEffect transition="in" filter="fade">
                                      <p:cBhvr>
                                        <p:cTn id="31" dur="500"/>
                                        <p:tgtEl>
                                          <p:spTgt spid="4">
                                            <p:txEl>
                                              <p:pRg st="13" end="1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14" end="14"/>
                                            </p:txEl>
                                          </p:spTgt>
                                        </p:tgtEl>
                                        <p:attrNameLst>
                                          <p:attrName>style.visibility</p:attrName>
                                        </p:attrNameLst>
                                      </p:cBhvr>
                                      <p:to>
                                        <p:strVal val="visible"/>
                                      </p:to>
                                    </p:set>
                                    <p:animEffect transition="in" filter="fade">
                                      <p:cBhvr>
                                        <p:cTn id="34"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3959539" y="634231"/>
                <a:ext cx="6096000" cy="4822218"/>
              </a:xfrm>
              <a:prstGeom prst="rect">
                <a:avLst/>
              </a:prstGeom>
            </p:spPr>
            <p:txBody>
              <a:bodyPr>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1</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1</m:t>
                                </m:r>
                              </m:sub>
                            </m:sSub>
                          </m:e>
                        </m:d>
                      </m:num>
                      <m:den>
                        <m:sSup>
                          <m:sSupPr>
                            <m:ctrlPr>
                              <a:rPr lang="en-US" i="1" dirty="0">
                                <a:latin typeface="Cambria Math" panose="02040503050406030204" pitchFamily="18" charset="0"/>
                              </a:rPr>
                            </m:ctrlPr>
                          </m:sSupPr>
                          <m:e>
                            <m:r>
                              <a:rPr lang="en-US" i="1" dirty="0">
                                <a:latin typeface="Cambria Math" panose="02040503050406030204" pitchFamily="18" charset="0"/>
                              </a:rPr>
                              <m:t>𝑓</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1</m:t>
                                </m:r>
                              </m:sub>
                            </m:sSub>
                          </m:e>
                        </m:d>
                      </m:den>
                    </m:f>
                  </m:oMath>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0.75</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𝑓</m:t>
                          </m:r>
                          <m:r>
                            <a:rPr lang="en-US" i="1">
                              <a:latin typeface="Cambria Math" panose="02040503050406030204" pitchFamily="18" charset="0"/>
                            </a:rPr>
                            <m:t>(0.75)</m:t>
                          </m:r>
                        </m:num>
                        <m:den>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0.75</m:t>
                          </m:r>
                          <m:r>
                            <a:rPr lang="en-US" i="1">
                              <a:latin typeface="Cambria Math" panose="02040503050406030204" pitchFamily="18" charset="0"/>
                            </a:rPr>
                            <m:t>)</m:t>
                          </m:r>
                        </m:den>
                      </m:f>
                    </m:oMath>
                  </m:oMathPara>
                </a14:m>
                <a:endParaRPr lang="en-US" i="1" dirty="0">
                  <a:latin typeface="Cambria Math" panose="02040503050406030204" pitchFamily="18" charset="0"/>
                </a:endParaRPr>
              </a:p>
              <a:p>
                <a:r>
                  <a:rPr lang="en-US" dirty="0">
                    <a:latin typeface="Cambria Math" panose="02040503050406030204" pitchFamily="18" charset="0"/>
                  </a:rPr>
                  <a:t>=</a:t>
                </a:r>
                <a:r>
                  <a:rPr lang="en-US" sz="1800" b="0" i="0" u="none" strike="noStrike" baseline="0" dirty="0">
                    <a:latin typeface="Generic4022-Regular"/>
                  </a:rPr>
                  <a:t> </a:t>
                </a:r>
                <a:r>
                  <a:rPr lang="en-US" i="1" dirty="0">
                    <a:latin typeface="Cambria Math" panose="02040503050406030204" pitchFamily="18" charset="0"/>
                  </a:rPr>
                  <a:t>0.68605</a:t>
                </a:r>
              </a:p>
              <a:p>
                <a:endParaRPr lang="en-US"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e>
                        </m:d>
                      </m:num>
                      <m:den>
                        <m:sSup>
                          <m:sSupPr>
                            <m:ctrlPr>
                              <a:rPr lang="en-US" i="1" dirty="0">
                                <a:latin typeface="Cambria Math" panose="02040503050406030204" pitchFamily="18" charset="0"/>
                              </a:rPr>
                            </m:ctrlPr>
                          </m:sSupPr>
                          <m:e>
                            <m:r>
                              <a:rPr lang="en-US" i="1" dirty="0">
                                <a:latin typeface="Cambria Math" panose="02040503050406030204" pitchFamily="18" charset="0"/>
                              </a:rPr>
                              <m:t>𝑓</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e>
                        </m:d>
                      </m:den>
                    </m:f>
                  </m:oMath>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r>
                        <m:rPr>
                          <m:nor/>
                        </m:rPr>
                        <a:rPr lang="en-US" i="1" dirty="0">
                          <a:latin typeface="Cambria Math" panose="02040503050406030204" pitchFamily="18" charset="0"/>
                        </a:rPr>
                        <m:t>0.68605</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𝑓</m:t>
                          </m:r>
                          <m:r>
                            <a:rPr lang="en-US" i="1">
                              <a:latin typeface="Cambria Math" panose="02040503050406030204" pitchFamily="18" charset="0"/>
                            </a:rPr>
                            <m:t>(</m:t>
                          </m:r>
                          <m:r>
                            <m:rPr>
                              <m:nor/>
                            </m:rPr>
                            <a:rPr lang="en-US" i="1" dirty="0">
                              <a:latin typeface="Cambria Math" panose="02040503050406030204" pitchFamily="18" charset="0"/>
                            </a:rPr>
                            <m:t>0.68605</m:t>
                          </m:r>
                          <m:r>
                            <a:rPr lang="en-US" i="1">
                              <a:latin typeface="Cambria Math" panose="02040503050406030204" pitchFamily="18" charset="0"/>
                            </a:rPr>
                            <m:t>)</m:t>
                          </m:r>
                        </m:num>
                        <m:den>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r>
                            <a:rPr lang="en-US" i="1">
                              <a:latin typeface="Cambria Math" panose="02040503050406030204" pitchFamily="18" charset="0"/>
                            </a:rPr>
                            <m:t>(</m:t>
                          </m:r>
                          <m:r>
                            <m:rPr>
                              <m:nor/>
                            </m:rPr>
                            <a:rPr lang="en-US" i="1" dirty="0">
                              <a:latin typeface="Cambria Math" panose="02040503050406030204" pitchFamily="18" charset="0"/>
                            </a:rPr>
                            <m:t>0.68605</m:t>
                          </m:r>
                          <m:r>
                            <a:rPr lang="en-US" b="0" i="1" dirty="0" smtClean="0">
                              <a:latin typeface="Cambria Math" panose="02040503050406030204" pitchFamily="18" charset="0"/>
                            </a:rPr>
                            <m:t>)</m:t>
                          </m:r>
                        </m:den>
                      </m:f>
                    </m:oMath>
                  </m:oMathPara>
                </a14:m>
                <a:endParaRPr lang="en-US" i="1" dirty="0">
                  <a:latin typeface="Cambria Math" panose="02040503050406030204" pitchFamily="18" charset="0"/>
                </a:endParaRPr>
              </a:p>
              <a:p>
                <a:r>
                  <a:rPr lang="en-US" dirty="0">
                    <a:latin typeface="Cambria Math" panose="02040503050406030204" pitchFamily="18" charset="0"/>
                  </a:rPr>
                  <a:t>=</a:t>
                </a:r>
                <a:r>
                  <a:rPr lang="en-US" sz="1800" b="0" i="0" u="none" strike="noStrike" baseline="0" dirty="0">
                    <a:latin typeface="Generic4022-Regular"/>
                  </a:rPr>
                  <a:t> </a:t>
                </a:r>
                <a:r>
                  <a:rPr lang="en-US" i="1" dirty="0">
                    <a:latin typeface="Cambria Math" panose="02040503050406030204" pitchFamily="18" charset="0"/>
                  </a:rPr>
                  <a:t>0.68234</a:t>
                </a:r>
              </a:p>
              <a:p>
                <a:endParaRPr lang="en-US"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3</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e>
                        </m:d>
                      </m:num>
                      <m:den>
                        <m:sSup>
                          <m:sSupPr>
                            <m:ctrlPr>
                              <a:rPr lang="en-US" i="1" dirty="0">
                                <a:latin typeface="Cambria Math" panose="02040503050406030204" pitchFamily="18" charset="0"/>
                              </a:rPr>
                            </m:ctrlPr>
                          </m:sSupPr>
                          <m:e>
                            <m:r>
                              <a:rPr lang="en-US" i="1" dirty="0">
                                <a:latin typeface="Cambria Math" panose="02040503050406030204" pitchFamily="18" charset="0"/>
                              </a:rPr>
                              <m:t>𝑓</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3</m:t>
                                </m:r>
                              </m:sub>
                            </m:sSub>
                          </m:e>
                        </m:d>
                      </m:den>
                    </m:f>
                  </m:oMath>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r>
                        <m:rPr>
                          <m:nor/>
                        </m:rPr>
                        <a:rPr lang="en-US" i="1" dirty="0">
                          <a:latin typeface="Cambria Math" panose="02040503050406030204" pitchFamily="18" charset="0"/>
                        </a:rPr>
                        <m:t>0.68234</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𝑓</m:t>
                          </m:r>
                          <m:r>
                            <a:rPr lang="en-US" i="1">
                              <a:latin typeface="Cambria Math" panose="02040503050406030204" pitchFamily="18" charset="0"/>
                            </a:rPr>
                            <m:t>(</m:t>
                          </m:r>
                          <m:r>
                            <m:rPr>
                              <m:nor/>
                            </m:rPr>
                            <a:rPr lang="en-US" i="1" dirty="0">
                              <a:latin typeface="Cambria Math" panose="02040503050406030204" pitchFamily="18" charset="0"/>
                            </a:rPr>
                            <m:t>0.68234</m:t>
                          </m:r>
                          <m:r>
                            <a:rPr lang="en-US" i="1">
                              <a:latin typeface="Cambria Math" panose="02040503050406030204" pitchFamily="18" charset="0"/>
                            </a:rPr>
                            <m:t>)</m:t>
                          </m:r>
                        </m:num>
                        <m:den>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r>
                            <a:rPr lang="en-US" i="1">
                              <a:latin typeface="Cambria Math" panose="02040503050406030204" pitchFamily="18" charset="0"/>
                            </a:rPr>
                            <m:t>(</m:t>
                          </m:r>
                          <m:r>
                            <m:rPr>
                              <m:nor/>
                            </m:rPr>
                            <a:rPr lang="en-US" i="1" dirty="0">
                              <a:latin typeface="Cambria Math" panose="02040503050406030204" pitchFamily="18" charset="0"/>
                            </a:rPr>
                            <m:t>0.68234</m:t>
                          </m:r>
                          <m:r>
                            <a:rPr lang="en-US" i="1" dirty="0">
                              <a:latin typeface="Cambria Math" panose="02040503050406030204" pitchFamily="18" charset="0"/>
                            </a:rPr>
                            <m:t>)</m:t>
                          </m:r>
                        </m:den>
                      </m:f>
                    </m:oMath>
                  </m:oMathPara>
                </a14:m>
                <a:endParaRPr lang="en-US" i="1" dirty="0">
                  <a:latin typeface="Cambria Math" panose="02040503050406030204" pitchFamily="18" charset="0"/>
                </a:endParaRPr>
              </a:p>
              <a:p>
                <a:r>
                  <a:rPr lang="en-US" dirty="0">
                    <a:latin typeface="Cambria Math" panose="02040503050406030204" pitchFamily="18" charset="0"/>
                  </a:rPr>
                  <a:t>=</a:t>
                </a:r>
                <a:r>
                  <a:rPr lang="en-US" sz="1800" b="0" i="0" u="none" strike="noStrike" baseline="0" dirty="0">
                    <a:latin typeface="Generic4022-Regular"/>
                  </a:rPr>
                  <a:t> 0.68233</a:t>
                </a:r>
                <a:endParaRPr lang="en-US" dirty="0">
                  <a:latin typeface="Cambria Math" panose="02040503050406030204" pitchFamily="18" charset="0"/>
                </a:endParaRPr>
              </a:p>
              <a:p>
                <a:endParaRPr lang="en-US" dirty="0">
                  <a:latin typeface="Cambria Math" panose="020405030504060302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959539" y="634231"/>
                <a:ext cx="6096000" cy="4822218"/>
              </a:xfrm>
              <a:prstGeom prst="rect">
                <a:avLst/>
              </a:prstGeom>
              <a:blipFill>
                <a:blip r:embed="rId3"/>
                <a:stretch>
                  <a:fillRect l="-9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11CE39-2868-44A2-A0C6-827D458F7A8B}" type="slidenum">
              <a:rPr lang="en-IN" smtClean="0"/>
              <a:pPr/>
              <a:t>154</a:t>
            </a:fld>
            <a:endParaRPr lang="en-IN" dirty="0"/>
          </a:p>
        </p:txBody>
      </p:sp>
      <p:sp>
        <p:nvSpPr>
          <p:cNvPr id="7" name="Title 1">
            <a:extLst>
              <a:ext uri="{FF2B5EF4-FFF2-40B4-BE49-F238E27FC236}">
                <a16:creationId xmlns:a16="http://schemas.microsoft.com/office/drawing/2014/main" id="{9CF620AB-5EA0-4081-AC7A-572848206D8A}"/>
              </a:ext>
            </a:extLst>
          </p:cNvPr>
          <p:cNvSpPr>
            <a:spLocks noGrp="1"/>
          </p:cNvSpPr>
          <p:nvPr>
            <p:ph type="title"/>
          </p:nvPr>
        </p:nvSpPr>
        <p:spPr>
          <a:xfrm>
            <a:off x="252919" y="1123837"/>
            <a:ext cx="2947482" cy="4601183"/>
          </a:xfrm>
        </p:spPr>
        <p:txBody>
          <a:bodyPr/>
          <a:lstStyle/>
          <a:p>
            <a:pPr algn="ctr"/>
            <a:r>
              <a:rPr lang="en-US" dirty="0">
                <a:solidFill>
                  <a:schemeClr val="bg1"/>
                </a:solidFill>
              </a:rPr>
              <a:t>Example-1</a:t>
            </a:r>
          </a:p>
        </p:txBody>
      </p:sp>
    </p:spTree>
    <p:extLst>
      <p:ext uri="{BB962C8B-B14F-4D97-AF65-F5344CB8AC3E}">
        <p14:creationId xmlns:p14="http://schemas.microsoft.com/office/powerpoint/2010/main" val="28735061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155</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442037231"/>
                  </p:ext>
                </p:extLst>
              </p:nvPr>
            </p:nvGraphicFramePr>
            <p:xfrm>
              <a:off x="98474" y="188644"/>
              <a:ext cx="11648049" cy="1146699"/>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442037231"/>
                  </p:ext>
                </p:extLst>
              </p:nvPr>
            </p:nvGraphicFramePr>
            <p:xfrm>
              <a:off x="98474" y="188644"/>
              <a:ext cx="11648049" cy="1146699"/>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893" r="-106517" b="-87500"/>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0.68233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3400720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156</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672561001"/>
                  </p:ext>
                </p:extLst>
              </p:nvPr>
            </p:nvGraphicFramePr>
            <p:xfrm>
              <a:off x="98474" y="188644"/>
              <a:ext cx="11648049" cy="1617403"/>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2.6875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0.68605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0.00894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672561001"/>
                  </p:ext>
                </p:extLst>
              </p:nvPr>
            </p:nvGraphicFramePr>
            <p:xfrm>
              <a:off x="98474" y="188644"/>
              <a:ext cx="11648049" cy="1617403"/>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893" r="-106517" b="-156250"/>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2.6875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0.68605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0.00894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0.68233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5614185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157</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887028533"/>
                  </p:ext>
                </p:extLst>
              </p:nvPr>
            </p:nvGraphicFramePr>
            <p:xfrm>
              <a:off x="98474" y="188644"/>
              <a:ext cx="11648049" cy="2088107"/>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2.6875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0.68605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0.00894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0.68605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0.00894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2.41198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0.68234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0.000028</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1887028533"/>
                  </p:ext>
                </p:extLst>
              </p:nvPr>
            </p:nvGraphicFramePr>
            <p:xfrm>
              <a:off x="98474" y="188644"/>
              <a:ext cx="11648049" cy="2088107"/>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901" r="-106517" b="-227928"/>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2.6875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0.68605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0.00894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0.68605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0.00894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2.41198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0.68234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0.000028</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0.68233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14879621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158</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645305443"/>
                  </p:ext>
                </p:extLst>
              </p:nvPr>
            </p:nvGraphicFramePr>
            <p:xfrm>
              <a:off x="98474" y="188644"/>
              <a:ext cx="11648049" cy="2558811"/>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2.6875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0.68605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0.00894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0.68605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0.00894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2.41198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0.68234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0.000028</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0.68234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2.39676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0.68233</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645305443"/>
                  </p:ext>
                </p:extLst>
              </p:nvPr>
            </p:nvGraphicFramePr>
            <p:xfrm>
              <a:off x="98474" y="188644"/>
              <a:ext cx="11648049" cy="2558811"/>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901" r="-106517" b="-297297"/>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0.171875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2.6875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0.68605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0.00894</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0.68605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0.00894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2.41198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0.68234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0.000028</a:t>
                          </a: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0.68234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2.39676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0.68233</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0.68233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3693780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Example-2</a:t>
            </a:r>
          </a:p>
        </p:txBody>
      </p:sp>
      <p:sp>
        <p:nvSpPr>
          <p:cNvPr id="3" name="TextBox 2"/>
          <p:cNvSpPr txBox="1"/>
          <p:nvPr/>
        </p:nvSpPr>
        <p:spPr>
          <a:xfrm>
            <a:off x="5889356" y="2882685"/>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556167" y="824405"/>
                <a:ext cx="8214102" cy="669992"/>
              </a:xfrm>
              <a:prstGeom prst="rect">
                <a:avLst/>
              </a:prstGeom>
              <a:noFill/>
            </p:spPr>
            <p:txBody>
              <a:bodyPr wrap="square" rtlCol="0">
                <a:spAutoFit/>
              </a:bodyPr>
              <a:lstStyle/>
              <a:p>
                <a:r>
                  <a:rPr lang="en-US" dirty="0"/>
                  <a:t>Determine the root of the </a:t>
                </a:r>
                <a14:m>
                  <m:oMath xmlns:m="http://schemas.openxmlformats.org/officeDocument/2006/math">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IN" b="0" i="1" smtClean="0">
                            <a:latin typeface="Cambria Math" panose="02040503050406030204" pitchFamily="18" charset="0"/>
                          </a:rPr>
                          <m:t>4</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−10=0</m:t>
                    </m:r>
                  </m:oMath>
                </a14:m>
                <a:r>
                  <a:rPr lang="en-US" dirty="0"/>
                  <a:t>  by using N-R method, up to three decimal places.</a:t>
                </a:r>
              </a:p>
            </p:txBody>
          </p:sp>
        </mc:Choice>
        <mc:Fallback xmlns="">
          <p:sp>
            <p:nvSpPr>
              <p:cNvPr id="4" name="TextBox 3"/>
              <p:cNvSpPr txBox="1">
                <a:spLocks noRot="1" noChangeAspect="1" noMove="1" noResize="1" noEditPoints="1" noAdjustHandles="1" noChangeArrowheads="1" noChangeShapeType="1" noTextEdit="1"/>
              </p:cNvSpPr>
              <p:nvPr/>
            </p:nvSpPr>
            <p:spPr>
              <a:xfrm>
                <a:off x="3556167" y="824405"/>
                <a:ext cx="8214102" cy="669992"/>
              </a:xfrm>
              <a:prstGeom prst="rect">
                <a:avLst/>
              </a:prstGeom>
              <a:blipFill>
                <a:blip r:embed="rId3"/>
                <a:stretch>
                  <a:fillRect l="-593" t="-4545" b="-10000"/>
                </a:stretch>
              </a:blipFill>
            </p:spPr>
            <p:txBody>
              <a:bodyPr/>
              <a:lstStyle/>
              <a:p>
                <a:r>
                  <a:rPr lang="en-IN">
                    <a:noFill/>
                  </a:rPr>
                  <a:t> </a:t>
                </a:r>
              </a:p>
            </p:txBody>
          </p:sp>
        </mc:Fallback>
      </mc:AlternateContent>
      <p:sp>
        <p:nvSpPr>
          <p:cNvPr id="5" name="Slide Number Placeholder 4"/>
          <p:cNvSpPr>
            <a:spLocks noGrp="1"/>
          </p:cNvSpPr>
          <p:nvPr>
            <p:ph type="sldNum" sz="quarter" idx="12"/>
          </p:nvPr>
        </p:nvSpPr>
        <p:spPr/>
        <p:txBody>
          <a:bodyPr/>
          <a:lstStyle/>
          <a:p>
            <a:fld id="{9C11CE39-2868-44A2-A0C6-827D458F7A8B}" type="slidenum">
              <a:rPr lang="en-IN" smtClean="0"/>
              <a:pPr/>
              <a:t>159</a:t>
            </a:fld>
            <a:endParaRPr lang="en-IN" dirty="0"/>
          </a:p>
        </p:txBody>
      </p:sp>
      <p:sp>
        <p:nvSpPr>
          <p:cNvPr id="6" name="TextBox 5">
            <a:extLst>
              <a:ext uri="{FF2B5EF4-FFF2-40B4-BE49-F238E27FC236}">
                <a16:creationId xmlns:a16="http://schemas.microsoft.com/office/drawing/2014/main" id="{E895A897-092A-4DE8-870E-DA04BF4EB08A}"/>
              </a:ext>
            </a:extLst>
          </p:cNvPr>
          <p:cNvSpPr txBox="1"/>
          <p:nvPr/>
        </p:nvSpPr>
        <p:spPr>
          <a:xfrm>
            <a:off x="3443067" y="362740"/>
            <a:ext cx="1593166" cy="461665"/>
          </a:xfrm>
          <a:prstGeom prst="rect">
            <a:avLst/>
          </a:prstGeom>
          <a:noFill/>
        </p:spPr>
        <p:txBody>
          <a:bodyPr wrap="square">
            <a:spAutoFit/>
          </a:bodyPr>
          <a:lstStyle/>
          <a:p>
            <a:r>
              <a:rPr lang="en-US" sz="2400" b="1" dirty="0"/>
              <a:t>Example-2</a:t>
            </a:r>
          </a:p>
        </p:txBody>
      </p:sp>
      <p:pic>
        <p:nvPicPr>
          <p:cNvPr id="8" name="Picture 7">
            <a:extLst>
              <a:ext uri="{FF2B5EF4-FFF2-40B4-BE49-F238E27FC236}">
                <a16:creationId xmlns:a16="http://schemas.microsoft.com/office/drawing/2014/main" id="{CF0911B4-3D30-4A75-BD0A-6622AA39A814}"/>
              </a:ext>
            </a:extLst>
          </p:cNvPr>
          <p:cNvPicPr>
            <a:picLocks noChangeAspect="1"/>
          </p:cNvPicPr>
          <p:nvPr/>
        </p:nvPicPr>
        <p:blipFill>
          <a:blip r:embed="rId4"/>
          <a:stretch>
            <a:fillRect/>
          </a:stretch>
        </p:blipFill>
        <p:spPr>
          <a:xfrm>
            <a:off x="3510487" y="1461527"/>
            <a:ext cx="4757738" cy="5009540"/>
          </a:xfrm>
          <a:prstGeom prst="rect">
            <a:avLst/>
          </a:prstGeom>
        </p:spPr>
      </p:pic>
    </p:spTree>
    <p:extLst>
      <p:ext uri="{BB962C8B-B14F-4D97-AF65-F5344CB8AC3E}">
        <p14:creationId xmlns:p14="http://schemas.microsoft.com/office/powerpoint/2010/main" val="1705549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 - 8</a:t>
            </a:r>
            <a:endParaRPr lang="en-US" dirty="0">
              <a:solidFill>
                <a:schemeClr val="bg1"/>
              </a:solidFill>
            </a:endParaRPr>
          </a:p>
        </p:txBody>
      </p:sp>
      <p:sp>
        <p:nvSpPr>
          <p:cNvPr id="7" name="TextBox 6">
            <a:extLst>
              <a:ext uri="{FF2B5EF4-FFF2-40B4-BE49-F238E27FC236}">
                <a16:creationId xmlns:a16="http://schemas.microsoft.com/office/drawing/2014/main" id="{4A64FF95-10CD-4FEB-A3E6-FE4C53AF6200}"/>
              </a:ext>
            </a:extLst>
          </p:cNvPr>
          <p:cNvSpPr txBox="1"/>
          <p:nvPr/>
        </p:nvSpPr>
        <p:spPr>
          <a:xfrm>
            <a:off x="3527473" y="1660364"/>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4" name="Picture 3">
            <a:extLst>
              <a:ext uri="{FF2B5EF4-FFF2-40B4-BE49-F238E27FC236}">
                <a16:creationId xmlns:a16="http://schemas.microsoft.com/office/drawing/2014/main" id="{2DC038C3-4A7F-4401-B20B-36F338ABEC68}"/>
              </a:ext>
            </a:extLst>
          </p:cNvPr>
          <p:cNvPicPr>
            <a:picLocks noChangeAspect="1"/>
          </p:cNvPicPr>
          <p:nvPr/>
        </p:nvPicPr>
        <p:blipFill>
          <a:blip r:embed="rId2"/>
          <a:stretch>
            <a:fillRect/>
          </a:stretch>
        </p:blipFill>
        <p:spPr>
          <a:xfrm>
            <a:off x="3527473" y="712042"/>
            <a:ext cx="7853290" cy="948322"/>
          </a:xfrm>
          <a:prstGeom prst="rect">
            <a:avLst/>
          </a:prstGeom>
        </p:spPr>
      </p:pic>
      <p:pic>
        <p:nvPicPr>
          <p:cNvPr id="8" name="Picture 7">
            <a:extLst>
              <a:ext uri="{FF2B5EF4-FFF2-40B4-BE49-F238E27FC236}">
                <a16:creationId xmlns:a16="http://schemas.microsoft.com/office/drawing/2014/main" id="{22893006-8FAF-4977-B091-2C47AF2D16CB}"/>
              </a:ext>
            </a:extLst>
          </p:cNvPr>
          <p:cNvPicPr>
            <a:picLocks noChangeAspect="1"/>
          </p:cNvPicPr>
          <p:nvPr/>
        </p:nvPicPr>
        <p:blipFill>
          <a:blip r:embed="rId3"/>
          <a:stretch>
            <a:fillRect/>
          </a:stretch>
        </p:blipFill>
        <p:spPr>
          <a:xfrm>
            <a:off x="3716874" y="2122029"/>
            <a:ext cx="6948568" cy="4143165"/>
          </a:xfrm>
          <a:prstGeom prst="rect">
            <a:avLst/>
          </a:prstGeom>
        </p:spPr>
      </p:pic>
    </p:spTree>
    <p:extLst>
      <p:ext uri="{BB962C8B-B14F-4D97-AF65-F5344CB8AC3E}">
        <p14:creationId xmlns:p14="http://schemas.microsoft.com/office/powerpoint/2010/main" val="331203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Example-2</a:t>
            </a:r>
          </a:p>
        </p:txBody>
      </p:sp>
      <p:sp>
        <p:nvSpPr>
          <p:cNvPr id="3" name="TextBox 2"/>
          <p:cNvSpPr txBox="1"/>
          <p:nvPr/>
        </p:nvSpPr>
        <p:spPr>
          <a:xfrm>
            <a:off x="5889356" y="2882685"/>
            <a:ext cx="184731" cy="369332"/>
          </a:xfrm>
          <a:prstGeom prst="rect">
            <a:avLst/>
          </a:prstGeom>
          <a:noFill/>
        </p:spPr>
        <p:txBody>
          <a:bodyPr wrap="none" rtlCol="0">
            <a:spAutoFit/>
          </a:bodyPr>
          <a:lstStyle/>
          <a:p>
            <a:endParaRPr lang="en-US" dirty="0"/>
          </a:p>
        </p:txBody>
      </p:sp>
      <p:sp>
        <p:nvSpPr>
          <p:cNvPr id="5" name="Slide Number Placeholder 4"/>
          <p:cNvSpPr>
            <a:spLocks noGrp="1"/>
          </p:cNvSpPr>
          <p:nvPr>
            <p:ph type="sldNum" sz="quarter" idx="12"/>
          </p:nvPr>
        </p:nvSpPr>
        <p:spPr/>
        <p:txBody>
          <a:bodyPr/>
          <a:lstStyle/>
          <a:p>
            <a:fld id="{9C11CE39-2868-44A2-A0C6-827D458F7A8B}" type="slidenum">
              <a:rPr lang="en-IN" smtClean="0"/>
              <a:pPr/>
              <a:t>160</a:t>
            </a:fld>
            <a:endParaRPr lang="en-IN" dirty="0"/>
          </a:p>
        </p:txBody>
      </p:sp>
      <p:pic>
        <p:nvPicPr>
          <p:cNvPr id="9" name="Picture 8">
            <a:extLst>
              <a:ext uri="{FF2B5EF4-FFF2-40B4-BE49-F238E27FC236}">
                <a16:creationId xmlns:a16="http://schemas.microsoft.com/office/drawing/2014/main" id="{F45D4EF7-90AA-4A9C-AAD9-44471F590AB9}"/>
              </a:ext>
            </a:extLst>
          </p:cNvPr>
          <p:cNvPicPr>
            <a:picLocks noChangeAspect="1"/>
          </p:cNvPicPr>
          <p:nvPr/>
        </p:nvPicPr>
        <p:blipFill>
          <a:blip r:embed="rId3"/>
          <a:stretch>
            <a:fillRect/>
          </a:stretch>
        </p:blipFill>
        <p:spPr>
          <a:xfrm>
            <a:off x="3945657" y="578923"/>
            <a:ext cx="3887397" cy="5691009"/>
          </a:xfrm>
          <a:prstGeom prst="rect">
            <a:avLst/>
          </a:prstGeom>
        </p:spPr>
      </p:pic>
    </p:spTree>
    <p:extLst>
      <p:ext uri="{BB962C8B-B14F-4D97-AF65-F5344CB8AC3E}">
        <p14:creationId xmlns:p14="http://schemas.microsoft.com/office/powerpoint/2010/main" val="22361254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161</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681570397"/>
                  </p:ext>
                </p:extLst>
              </p:nvPr>
            </p:nvGraphicFramePr>
            <p:xfrm>
              <a:off x="98474" y="188644"/>
              <a:ext cx="11648049" cy="1146699"/>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0.3835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681570397"/>
                  </p:ext>
                </p:extLst>
              </p:nvPr>
            </p:nvGraphicFramePr>
            <p:xfrm>
              <a:off x="98474" y="188644"/>
              <a:ext cx="11648049" cy="1146699"/>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893" r="-106517" b="-87500"/>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0.3835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baseline="0" dirty="0">
                <a:solidFill>
                  <a:srgbClr val="231F20"/>
                </a:solidFill>
                <a:latin typeface="Generic4022-Regular"/>
              </a:rPr>
              <a:t>1.855</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2727127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162</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667326148"/>
                  </p:ext>
                </p:extLst>
              </p:nvPr>
            </p:nvGraphicFramePr>
            <p:xfrm>
              <a:off x="98474" y="188644"/>
              <a:ext cx="11648049" cy="1617403"/>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0.3835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0.3835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25.1988</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1.8558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5.2922*10^(-3)</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667326148"/>
                  </p:ext>
                </p:extLst>
              </p:nvPr>
            </p:nvGraphicFramePr>
            <p:xfrm>
              <a:off x="98474" y="188644"/>
              <a:ext cx="11648049" cy="1617403"/>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893" r="-106517" b="-156250"/>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0.3835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0.3835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25.1988</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1.8558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5.2922*10^(-3)</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baseline="0" dirty="0">
                <a:solidFill>
                  <a:srgbClr val="231F20"/>
                </a:solidFill>
                <a:latin typeface="Generic4022-Regular"/>
              </a:rPr>
              <a:t>1.855</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38261104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163</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736452125"/>
                  </p:ext>
                </p:extLst>
              </p:nvPr>
            </p:nvGraphicFramePr>
            <p:xfrm>
              <a:off x="98474" y="188644"/>
              <a:ext cx="11648049" cy="2088107"/>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0.3835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0.3835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25.1988</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1.8558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5.2922*10^(-3)</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1.8558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5.2922*10^(-3)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24.5655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1.8556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736452125"/>
                  </p:ext>
                </p:extLst>
              </p:nvPr>
            </p:nvGraphicFramePr>
            <p:xfrm>
              <a:off x="98474" y="188644"/>
              <a:ext cx="11648049" cy="2088107"/>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901" r="-106517" b="-227928"/>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0.3835</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0.3835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25.1988</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1.8558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5.2922*10^(-3)</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1.8558</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5.2922*10^(-3)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24.5655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1.8556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baseline="0" dirty="0">
                <a:solidFill>
                  <a:srgbClr val="231F20"/>
                </a:solidFill>
                <a:latin typeface="Generic4022-Regular"/>
              </a:rPr>
              <a:t>1.855</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38427750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Example-3</a:t>
            </a:r>
          </a:p>
        </p:txBody>
      </p:sp>
      <p:sp>
        <p:nvSpPr>
          <p:cNvPr id="3" name="TextBox 2"/>
          <p:cNvSpPr txBox="1"/>
          <p:nvPr/>
        </p:nvSpPr>
        <p:spPr>
          <a:xfrm>
            <a:off x="5889356" y="2882685"/>
            <a:ext cx="184731" cy="369332"/>
          </a:xfrm>
          <a:prstGeom prst="rect">
            <a:avLst/>
          </a:prstGeom>
          <a:noFill/>
        </p:spPr>
        <p:txBody>
          <a:bodyPr wrap="none" rtlCol="0">
            <a:spAutoFit/>
          </a:bodyPr>
          <a:lstStyle/>
          <a:p>
            <a:endParaRPr lang="en-US" dirty="0"/>
          </a:p>
        </p:txBody>
      </p:sp>
      <p:sp>
        <p:nvSpPr>
          <p:cNvPr id="5" name="Slide Number Placeholder 4"/>
          <p:cNvSpPr>
            <a:spLocks noGrp="1"/>
          </p:cNvSpPr>
          <p:nvPr>
            <p:ph type="sldNum" sz="quarter" idx="12"/>
          </p:nvPr>
        </p:nvSpPr>
        <p:spPr/>
        <p:txBody>
          <a:bodyPr/>
          <a:lstStyle/>
          <a:p>
            <a:fld id="{9C11CE39-2868-44A2-A0C6-827D458F7A8B}" type="slidenum">
              <a:rPr lang="en-IN" smtClean="0"/>
              <a:pPr/>
              <a:t>164</a:t>
            </a:fld>
            <a:endParaRPr lang="en-IN" dirty="0"/>
          </a:p>
        </p:txBody>
      </p:sp>
      <p:sp>
        <p:nvSpPr>
          <p:cNvPr id="6" name="TextBox 5">
            <a:extLst>
              <a:ext uri="{FF2B5EF4-FFF2-40B4-BE49-F238E27FC236}">
                <a16:creationId xmlns:a16="http://schemas.microsoft.com/office/drawing/2014/main" id="{E895A897-092A-4DE8-870E-DA04BF4EB08A}"/>
              </a:ext>
            </a:extLst>
          </p:cNvPr>
          <p:cNvSpPr txBox="1"/>
          <p:nvPr/>
        </p:nvSpPr>
        <p:spPr>
          <a:xfrm>
            <a:off x="3443067" y="362740"/>
            <a:ext cx="1593166" cy="461665"/>
          </a:xfrm>
          <a:prstGeom prst="rect">
            <a:avLst/>
          </a:prstGeom>
          <a:noFill/>
        </p:spPr>
        <p:txBody>
          <a:bodyPr wrap="square">
            <a:spAutoFit/>
          </a:bodyPr>
          <a:lstStyle/>
          <a:p>
            <a:r>
              <a:rPr lang="en-US" sz="2400" b="1" dirty="0"/>
              <a:t>Example-3</a:t>
            </a:r>
          </a:p>
        </p:txBody>
      </p:sp>
      <p:pic>
        <p:nvPicPr>
          <p:cNvPr id="9" name="Picture 8">
            <a:extLst>
              <a:ext uri="{FF2B5EF4-FFF2-40B4-BE49-F238E27FC236}">
                <a16:creationId xmlns:a16="http://schemas.microsoft.com/office/drawing/2014/main" id="{2DD37F64-0029-4BD2-82A1-FA88628B2204}"/>
              </a:ext>
            </a:extLst>
          </p:cNvPr>
          <p:cNvPicPr>
            <a:picLocks noChangeAspect="1"/>
          </p:cNvPicPr>
          <p:nvPr/>
        </p:nvPicPr>
        <p:blipFill>
          <a:blip r:embed="rId3"/>
          <a:stretch>
            <a:fillRect/>
          </a:stretch>
        </p:blipFill>
        <p:spPr>
          <a:xfrm>
            <a:off x="3534206" y="842487"/>
            <a:ext cx="7807208" cy="635814"/>
          </a:xfrm>
          <a:prstGeom prst="rect">
            <a:avLst/>
          </a:prstGeom>
        </p:spPr>
      </p:pic>
      <p:pic>
        <p:nvPicPr>
          <p:cNvPr id="11" name="Picture 10">
            <a:extLst>
              <a:ext uri="{FF2B5EF4-FFF2-40B4-BE49-F238E27FC236}">
                <a16:creationId xmlns:a16="http://schemas.microsoft.com/office/drawing/2014/main" id="{39478675-15E7-4E22-970F-FBE8FB4C7C8C}"/>
              </a:ext>
            </a:extLst>
          </p:cNvPr>
          <p:cNvPicPr>
            <a:picLocks noChangeAspect="1"/>
          </p:cNvPicPr>
          <p:nvPr/>
        </p:nvPicPr>
        <p:blipFill>
          <a:blip r:embed="rId4"/>
          <a:stretch>
            <a:fillRect/>
          </a:stretch>
        </p:blipFill>
        <p:spPr>
          <a:xfrm>
            <a:off x="3534205" y="1529878"/>
            <a:ext cx="5187763" cy="5216425"/>
          </a:xfrm>
          <a:prstGeom prst="rect">
            <a:avLst/>
          </a:prstGeom>
        </p:spPr>
      </p:pic>
    </p:spTree>
    <p:extLst>
      <p:ext uri="{BB962C8B-B14F-4D97-AF65-F5344CB8AC3E}">
        <p14:creationId xmlns:p14="http://schemas.microsoft.com/office/powerpoint/2010/main" val="18708726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Example-3</a:t>
            </a:r>
          </a:p>
        </p:txBody>
      </p:sp>
      <p:sp>
        <p:nvSpPr>
          <p:cNvPr id="3" name="TextBox 2"/>
          <p:cNvSpPr txBox="1"/>
          <p:nvPr/>
        </p:nvSpPr>
        <p:spPr>
          <a:xfrm>
            <a:off x="5889356" y="2882685"/>
            <a:ext cx="184731" cy="369332"/>
          </a:xfrm>
          <a:prstGeom prst="rect">
            <a:avLst/>
          </a:prstGeom>
          <a:noFill/>
        </p:spPr>
        <p:txBody>
          <a:bodyPr wrap="none" rtlCol="0">
            <a:spAutoFit/>
          </a:bodyPr>
          <a:lstStyle/>
          <a:p>
            <a:endParaRPr lang="en-US" dirty="0"/>
          </a:p>
        </p:txBody>
      </p:sp>
      <p:sp>
        <p:nvSpPr>
          <p:cNvPr id="5" name="Slide Number Placeholder 4"/>
          <p:cNvSpPr>
            <a:spLocks noGrp="1"/>
          </p:cNvSpPr>
          <p:nvPr>
            <p:ph type="sldNum" sz="quarter" idx="12"/>
          </p:nvPr>
        </p:nvSpPr>
        <p:spPr/>
        <p:txBody>
          <a:bodyPr/>
          <a:lstStyle/>
          <a:p>
            <a:fld id="{9C11CE39-2868-44A2-A0C6-827D458F7A8B}" type="slidenum">
              <a:rPr lang="en-IN" smtClean="0"/>
              <a:pPr/>
              <a:t>165</a:t>
            </a:fld>
            <a:endParaRPr lang="en-IN" dirty="0"/>
          </a:p>
        </p:txBody>
      </p:sp>
      <p:pic>
        <p:nvPicPr>
          <p:cNvPr id="6" name="Picture 5">
            <a:extLst>
              <a:ext uri="{FF2B5EF4-FFF2-40B4-BE49-F238E27FC236}">
                <a16:creationId xmlns:a16="http://schemas.microsoft.com/office/drawing/2014/main" id="{DC89A17D-BE75-4242-A1BE-A4C1D1FBEE84}"/>
              </a:ext>
            </a:extLst>
          </p:cNvPr>
          <p:cNvPicPr>
            <a:picLocks noChangeAspect="1"/>
          </p:cNvPicPr>
          <p:nvPr/>
        </p:nvPicPr>
        <p:blipFill>
          <a:blip r:embed="rId3"/>
          <a:stretch>
            <a:fillRect/>
          </a:stretch>
        </p:blipFill>
        <p:spPr>
          <a:xfrm>
            <a:off x="3823185" y="713568"/>
            <a:ext cx="3731166" cy="5226849"/>
          </a:xfrm>
          <a:prstGeom prst="rect">
            <a:avLst/>
          </a:prstGeom>
        </p:spPr>
      </p:pic>
    </p:spTree>
    <p:extLst>
      <p:ext uri="{BB962C8B-B14F-4D97-AF65-F5344CB8AC3E}">
        <p14:creationId xmlns:p14="http://schemas.microsoft.com/office/powerpoint/2010/main" val="11819662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166</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952391440"/>
                  </p:ext>
                </p:extLst>
              </p:nvPr>
            </p:nvGraphicFramePr>
            <p:xfrm>
              <a:off x="98474" y="188644"/>
              <a:ext cx="11648049" cy="1146699"/>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0.0461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952391440"/>
                  </p:ext>
                </p:extLst>
              </p:nvPr>
            </p:nvGraphicFramePr>
            <p:xfrm>
              <a:off x="98474" y="188644"/>
              <a:ext cx="11648049" cy="1146699"/>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893" r="-106517" b="-87500"/>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0.0461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baseline="0" dirty="0">
                <a:solidFill>
                  <a:srgbClr val="231F20"/>
                </a:solidFill>
                <a:latin typeface="Generic4022-Regular"/>
              </a:rPr>
              <a:t>0.6071</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5732111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167</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576003585"/>
                  </p:ext>
                </p:extLst>
              </p:nvPr>
            </p:nvGraphicFramePr>
            <p:xfrm>
              <a:off x="98474" y="188644"/>
              <a:ext cx="11648049" cy="1617403"/>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0.0461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0.0461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3.5810</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0.6071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-5.8845*10^(-6)</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3576003585"/>
                  </p:ext>
                </p:extLst>
              </p:nvPr>
            </p:nvGraphicFramePr>
            <p:xfrm>
              <a:off x="98474" y="188644"/>
              <a:ext cx="11648049" cy="1617403"/>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893" r="-106517" b="-156250"/>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0.0461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0.0461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3.5810</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0.6071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-5.8845*10^(-6)</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baseline="0" dirty="0">
                <a:solidFill>
                  <a:srgbClr val="231F20"/>
                </a:solidFill>
                <a:latin typeface="Generic4022-Regular"/>
              </a:rPr>
              <a:t>0.6071</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1467750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168</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515813211"/>
                  </p:ext>
                </p:extLst>
              </p:nvPr>
            </p:nvGraphicFramePr>
            <p:xfrm>
              <a:off x="98474" y="188644"/>
              <a:ext cx="11648049" cy="2088107"/>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0.0461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0.0461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3.5810</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0.6071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-5.8845*10^(-6)</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0.6071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-5.8845*10^(-6)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3.5705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0.6071</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515813211"/>
                  </p:ext>
                </p:extLst>
              </p:nvPr>
            </p:nvGraphicFramePr>
            <p:xfrm>
              <a:off x="98474" y="188644"/>
              <a:ext cx="11648049" cy="2088107"/>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901" r="-106517" b="-227928"/>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0.0461</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0.0461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3.5810</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0.6071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-5.8845*10^(-6)</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0.6071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-5.8845*10^(-6)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3.5705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0.6071</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baseline="0" dirty="0">
                <a:solidFill>
                  <a:srgbClr val="231F20"/>
                </a:solidFill>
                <a:latin typeface="Generic4022-Regular"/>
              </a:rPr>
              <a:t>0.6071</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2963747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Example-4</a:t>
            </a:r>
          </a:p>
        </p:txBody>
      </p:sp>
      <p:sp>
        <p:nvSpPr>
          <p:cNvPr id="3" name="TextBox 2"/>
          <p:cNvSpPr txBox="1"/>
          <p:nvPr/>
        </p:nvSpPr>
        <p:spPr>
          <a:xfrm>
            <a:off x="5889356" y="2882685"/>
            <a:ext cx="184731" cy="369332"/>
          </a:xfrm>
          <a:prstGeom prst="rect">
            <a:avLst/>
          </a:prstGeom>
          <a:noFill/>
        </p:spPr>
        <p:txBody>
          <a:bodyPr wrap="none" rtlCol="0">
            <a:spAutoFit/>
          </a:bodyPr>
          <a:lstStyle/>
          <a:p>
            <a:endParaRPr lang="en-US" dirty="0"/>
          </a:p>
        </p:txBody>
      </p:sp>
      <p:sp>
        <p:nvSpPr>
          <p:cNvPr id="5" name="Slide Number Placeholder 4"/>
          <p:cNvSpPr>
            <a:spLocks noGrp="1"/>
          </p:cNvSpPr>
          <p:nvPr>
            <p:ph type="sldNum" sz="quarter" idx="12"/>
          </p:nvPr>
        </p:nvSpPr>
        <p:spPr/>
        <p:txBody>
          <a:bodyPr/>
          <a:lstStyle/>
          <a:p>
            <a:fld id="{9C11CE39-2868-44A2-A0C6-827D458F7A8B}" type="slidenum">
              <a:rPr lang="en-IN" smtClean="0"/>
              <a:pPr/>
              <a:t>169</a:t>
            </a:fld>
            <a:endParaRPr lang="en-IN" dirty="0"/>
          </a:p>
        </p:txBody>
      </p:sp>
      <p:sp>
        <p:nvSpPr>
          <p:cNvPr id="6" name="TextBox 5">
            <a:extLst>
              <a:ext uri="{FF2B5EF4-FFF2-40B4-BE49-F238E27FC236}">
                <a16:creationId xmlns:a16="http://schemas.microsoft.com/office/drawing/2014/main" id="{E895A897-092A-4DE8-870E-DA04BF4EB08A}"/>
              </a:ext>
            </a:extLst>
          </p:cNvPr>
          <p:cNvSpPr txBox="1"/>
          <p:nvPr/>
        </p:nvSpPr>
        <p:spPr>
          <a:xfrm>
            <a:off x="3443066" y="362740"/>
            <a:ext cx="1958927" cy="461665"/>
          </a:xfrm>
          <a:prstGeom prst="rect">
            <a:avLst/>
          </a:prstGeom>
          <a:noFill/>
        </p:spPr>
        <p:txBody>
          <a:bodyPr wrap="square">
            <a:spAutoFit/>
          </a:bodyPr>
          <a:lstStyle/>
          <a:p>
            <a:r>
              <a:rPr lang="en-US" sz="2400" b="1" dirty="0"/>
              <a:t>Example-4</a:t>
            </a:r>
          </a:p>
        </p:txBody>
      </p:sp>
      <p:pic>
        <p:nvPicPr>
          <p:cNvPr id="15" name="Picture 14">
            <a:extLst>
              <a:ext uri="{FF2B5EF4-FFF2-40B4-BE49-F238E27FC236}">
                <a16:creationId xmlns:a16="http://schemas.microsoft.com/office/drawing/2014/main" id="{56F36253-C880-405A-8968-9ACF376BD7B5}"/>
              </a:ext>
            </a:extLst>
          </p:cNvPr>
          <p:cNvPicPr>
            <a:picLocks noChangeAspect="1"/>
          </p:cNvPicPr>
          <p:nvPr/>
        </p:nvPicPr>
        <p:blipFill>
          <a:blip r:embed="rId3"/>
          <a:stretch>
            <a:fillRect/>
          </a:stretch>
        </p:blipFill>
        <p:spPr>
          <a:xfrm>
            <a:off x="3562349" y="824405"/>
            <a:ext cx="8001293" cy="676801"/>
          </a:xfrm>
          <a:prstGeom prst="rect">
            <a:avLst/>
          </a:prstGeom>
        </p:spPr>
      </p:pic>
      <p:pic>
        <p:nvPicPr>
          <p:cNvPr id="7" name="Picture 6">
            <a:extLst>
              <a:ext uri="{FF2B5EF4-FFF2-40B4-BE49-F238E27FC236}">
                <a16:creationId xmlns:a16="http://schemas.microsoft.com/office/drawing/2014/main" id="{B72A65A9-0C28-40F3-95FF-D781DE15641D}"/>
              </a:ext>
            </a:extLst>
          </p:cNvPr>
          <p:cNvPicPr>
            <a:picLocks noChangeAspect="1"/>
          </p:cNvPicPr>
          <p:nvPr/>
        </p:nvPicPr>
        <p:blipFill>
          <a:blip r:embed="rId4"/>
          <a:stretch>
            <a:fillRect/>
          </a:stretch>
        </p:blipFill>
        <p:spPr>
          <a:xfrm>
            <a:off x="3443066" y="1611576"/>
            <a:ext cx="5429252" cy="2225103"/>
          </a:xfrm>
          <a:prstGeom prst="rect">
            <a:avLst/>
          </a:prstGeom>
        </p:spPr>
      </p:pic>
      <p:pic>
        <p:nvPicPr>
          <p:cNvPr id="10" name="Picture 9">
            <a:extLst>
              <a:ext uri="{FF2B5EF4-FFF2-40B4-BE49-F238E27FC236}">
                <a16:creationId xmlns:a16="http://schemas.microsoft.com/office/drawing/2014/main" id="{AC0758CC-1F61-4185-9F52-708AFD224A5D}"/>
              </a:ext>
            </a:extLst>
          </p:cNvPr>
          <p:cNvPicPr>
            <a:picLocks noChangeAspect="1"/>
          </p:cNvPicPr>
          <p:nvPr/>
        </p:nvPicPr>
        <p:blipFill>
          <a:blip r:embed="rId5"/>
          <a:stretch>
            <a:fillRect/>
          </a:stretch>
        </p:blipFill>
        <p:spPr>
          <a:xfrm>
            <a:off x="3524316" y="4227672"/>
            <a:ext cx="3681819" cy="1760232"/>
          </a:xfrm>
          <a:prstGeom prst="rect">
            <a:avLst/>
          </a:prstGeom>
        </p:spPr>
      </p:pic>
    </p:spTree>
    <p:extLst>
      <p:ext uri="{BB962C8B-B14F-4D97-AF65-F5344CB8AC3E}">
        <p14:creationId xmlns:p14="http://schemas.microsoft.com/office/powerpoint/2010/main" val="3049785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 - 9</a:t>
            </a:r>
            <a:endParaRPr lang="en-US" dirty="0">
              <a:solidFill>
                <a:schemeClr val="bg1"/>
              </a:solidFill>
            </a:endParaRPr>
          </a:p>
        </p:txBody>
      </p:sp>
      <p:sp>
        <p:nvSpPr>
          <p:cNvPr id="7" name="TextBox 6">
            <a:extLst>
              <a:ext uri="{FF2B5EF4-FFF2-40B4-BE49-F238E27FC236}">
                <a16:creationId xmlns:a16="http://schemas.microsoft.com/office/drawing/2014/main" id="{4A64FF95-10CD-4FEB-A3E6-FE4C53AF6200}"/>
              </a:ext>
            </a:extLst>
          </p:cNvPr>
          <p:cNvSpPr txBox="1"/>
          <p:nvPr/>
        </p:nvSpPr>
        <p:spPr>
          <a:xfrm>
            <a:off x="3538537" y="1782005"/>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4" name="Picture 3">
            <a:extLst>
              <a:ext uri="{FF2B5EF4-FFF2-40B4-BE49-F238E27FC236}">
                <a16:creationId xmlns:a16="http://schemas.microsoft.com/office/drawing/2014/main" id="{7204B46D-62E5-4415-B84D-70911073D898}"/>
              </a:ext>
            </a:extLst>
          </p:cNvPr>
          <p:cNvPicPr>
            <a:picLocks noChangeAspect="1"/>
          </p:cNvPicPr>
          <p:nvPr/>
        </p:nvPicPr>
        <p:blipFill>
          <a:blip r:embed="rId2"/>
          <a:stretch>
            <a:fillRect/>
          </a:stretch>
        </p:blipFill>
        <p:spPr>
          <a:xfrm>
            <a:off x="3538537" y="809511"/>
            <a:ext cx="7912565" cy="972494"/>
          </a:xfrm>
          <a:prstGeom prst="rect">
            <a:avLst/>
          </a:prstGeom>
        </p:spPr>
      </p:pic>
      <p:pic>
        <p:nvPicPr>
          <p:cNvPr id="8" name="Picture 7">
            <a:extLst>
              <a:ext uri="{FF2B5EF4-FFF2-40B4-BE49-F238E27FC236}">
                <a16:creationId xmlns:a16="http://schemas.microsoft.com/office/drawing/2014/main" id="{3412739D-B889-4516-8639-61E5F1B4D163}"/>
              </a:ext>
            </a:extLst>
          </p:cNvPr>
          <p:cNvPicPr>
            <a:picLocks noChangeAspect="1"/>
          </p:cNvPicPr>
          <p:nvPr/>
        </p:nvPicPr>
        <p:blipFill>
          <a:blip r:embed="rId3"/>
          <a:stretch>
            <a:fillRect/>
          </a:stretch>
        </p:blipFill>
        <p:spPr>
          <a:xfrm>
            <a:off x="4983993" y="1815113"/>
            <a:ext cx="5440168" cy="4831091"/>
          </a:xfrm>
          <a:prstGeom prst="rect">
            <a:avLst/>
          </a:prstGeom>
        </p:spPr>
      </p:pic>
    </p:spTree>
    <p:extLst>
      <p:ext uri="{BB962C8B-B14F-4D97-AF65-F5344CB8AC3E}">
        <p14:creationId xmlns:p14="http://schemas.microsoft.com/office/powerpoint/2010/main" val="20742545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Example-4</a:t>
            </a:r>
          </a:p>
        </p:txBody>
      </p:sp>
      <p:sp>
        <p:nvSpPr>
          <p:cNvPr id="3" name="TextBox 2"/>
          <p:cNvSpPr txBox="1"/>
          <p:nvPr/>
        </p:nvSpPr>
        <p:spPr>
          <a:xfrm>
            <a:off x="5889356" y="2882685"/>
            <a:ext cx="184731" cy="369332"/>
          </a:xfrm>
          <a:prstGeom prst="rect">
            <a:avLst/>
          </a:prstGeom>
          <a:noFill/>
        </p:spPr>
        <p:txBody>
          <a:bodyPr wrap="none" rtlCol="0">
            <a:spAutoFit/>
          </a:bodyPr>
          <a:lstStyle/>
          <a:p>
            <a:endParaRPr lang="en-US" dirty="0"/>
          </a:p>
        </p:txBody>
      </p:sp>
      <p:sp>
        <p:nvSpPr>
          <p:cNvPr id="5" name="Slide Number Placeholder 4"/>
          <p:cNvSpPr>
            <a:spLocks noGrp="1"/>
          </p:cNvSpPr>
          <p:nvPr>
            <p:ph type="sldNum" sz="quarter" idx="12"/>
          </p:nvPr>
        </p:nvSpPr>
        <p:spPr/>
        <p:txBody>
          <a:bodyPr/>
          <a:lstStyle/>
          <a:p>
            <a:fld id="{9C11CE39-2868-44A2-A0C6-827D458F7A8B}" type="slidenum">
              <a:rPr lang="en-IN" smtClean="0"/>
              <a:pPr/>
              <a:t>170</a:t>
            </a:fld>
            <a:endParaRPr lang="en-IN" dirty="0"/>
          </a:p>
        </p:txBody>
      </p:sp>
      <p:pic>
        <p:nvPicPr>
          <p:cNvPr id="7" name="Picture 6">
            <a:extLst>
              <a:ext uri="{FF2B5EF4-FFF2-40B4-BE49-F238E27FC236}">
                <a16:creationId xmlns:a16="http://schemas.microsoft.com/office/drawing/2014/main" id="{CFA83AAE-F664-4EBF-8E2B-28CC954BAE41}"/>
              </a:ext>
            </a:extLst>
          </p:cNvPr>
          <p:cNvPicPr>
            <a:picLocks noChangeAspect="1"/>
          </p:cNvPicPr>
          <p:nvPr/>
        </p:nvPicPr>
        <p:blipFill>
          <a:blip r:embed="rId3"/>
          <a:stretch>
            <a:fillRect/>
          </a:stretch>
        </p:blipFill>
        <p:spPr>
          <a:xfrm>
            <a:off x="5500394" y="300962"/>
            <a:ext cx="2630732" cy="5902109"/>
          </a:xfrm>
          <a:prstGeom prst="rect">
            <a:avLst/>
          </a:prstGeom>
        </p:spPr>
      </p:pic>
    </p:spTree>
    <p:extLst>
      <p:ext uri="{BB962C8B-B14F-4D97-AF65-F5344CB8AC3E}">
        <p14:creationId xmlns:p14="http://schemas.microsoft.com/office/powerpoint/2010/main" val="29656988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171</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614293959"/>
                  </p:ext>
                </p:extLst>
              </p:nvPr>
            </p:nvGraphicFramePr>
            <p:xfrm>
              <a:off x="98474" y="188644"/>
              <a:ext cx="11648049" cy="1146699"/>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2614293959"/>
                  </p:ext>
                </p:extLst>
              </p:nvPr>
            </p:nvGraphicFramePr>
            <p:xfrm>
              <a:off x="98474" y="188644"/>
              <a:ext cx="11648049" cy="1146699"/>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893" r="-106517" b="-87500"/>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baseline="0" dirty="0">
                <a:solidFill>
                  <a:srgbClr val="231F20"/>
                </a:solidFill>
                <a:latin typeface="Generic4022-Regular"/>
              </a:rPr>
              <a:t>0.7391</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7109375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172</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853688771"/>
                  </p:ext>
                </p:extLst>
              </p:nvPr>
            </p:nvGraphicFramePr>
            <p:xfrm>
              <a:off x="98474" y="188644"/>
              <a:ext cx="11648049" cy="1617403"/>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1.6819</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0.7391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extLst>
                  <p:ext uri="{D42A27DB-BD31-4B8C-83A1-F6EECF244321}">
                    <p14:modId xmlns:p14="http://schemas.microsoft.com/office/powerpoint/2010/main" val="853688771"/>
                  </p:ext>
                </p:extLst>
              </p:nvPr>
            </p:nvGraphicFramePr>
            <p:xfrm>
              <a:off x="98474" y="188644"/>
              <a:ext cx="11648049" cy="1617403"/>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893" r="-106517" b="-156250"/>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1.6819</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0.7391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baseline="0" dirty="0">
                <a:solidFill>
                  <a:srgbClr val="231F20"/>
                </a:solidFill>
                <a:latin typeface="Generic4022-Regular"/>
              </a:rPr>
              <a:t>0.7391</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1521436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173</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98474" y="188644"/>
              <a:ext cx="11648049" cy="3500219"/>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14:m>
                            <m:oMathPara xmlns:m="http://schemas.openxmlformats.org/officeDocument/2006/math">
                              <m:oMathParaPr>
                                <m:jc m:val="centerGroup"/>
                              </m:oMathParaPr>
                              <m:oMath xmlns:m="http://schemas.openxmlformats.org/officeDocument/2006/math">
                                <m:r>
                                  <m:rPr>
                                    <m:nor/>
                                  </m:rPr>
                                  <a:rPr lang="en-US" sz="1600" i="1" dirty="0" smtClean="0"/>
                                  <m:t>c</m:t>
                                </m:r>
                                <m:r>
                                  <m:rPr>
                                    <m:nor/>
                                  </m:rPr>
                                  <a:rPr lang="en-US" sz="1600" dirty="0" smtClean="0"/>
                                  <m:t>=  </m:t>
                                </m:r>
                                <m:r>
                                  <m:rPr>
                                    <m:nor/>
                                  </m:rPr>
                                  <a:rPr lang="en-US" sz="1600" b="0" i="0" dirty="0" smtClean="0"/>
                                  <m:t>a</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𝑓</m:t>
                                    </m:r>
                                    <m:d>
                                      <m:dPr>
                                        <m:ctrlPr>
                                          <a:rPr lang="en-US" sz="1600" i="1" dirty="0">
                                            <a:latin typeface="Cambria Math" panose="02040503050406030204" pitchFamily="18" charset="0"/>
                                          </a:rPr>
                                        </m:ctrlPr>
                                      </m:dPr>
                                      <m:e>
                                        <m:r>
                                          <m:rPr>
                                            <m:nor/>
                                          </m:rPr>
                                          <a:rPr lang="en-US" sz="1600" b="0" i="0" dirty="0" smtClean="0">
                                            <a:latin typeface="Cambria Math" panose="02040503050406030204" pitchFamily="18" charset="0"/>
                                          </a:rPr>
                                          <m:t>a</m:t>
                                        </m:r>
                                        <m:r>
                                          <m:rPr>
                                            <m:nor/>
                                          </m:rPr>
                                          <a:rPr lang="en-US" sz="1600" dirty="0"/>
                                          <m:t> </m:t>
                                        </m:r>
                                      </m:e>
                                    </m:d>
                                  </m:num>
                                  <m:den>
                                    <m:r>
                                      <a:rPr lang="en-US" sz="1600" i="1" smtClean="0">
                                        <a:latin typeface="Cambria Math" panose="02040503050406030204" pitchFamily="18" charset="0"/>
                                      </a:rPr>
                                      <m:t>𝑓</m:t>
                                    </m:r>
                                    <m:r>
                                      <a:rPr lang="en-US" sz="1600" b="0" i="1" smtClean="0">
                                        <a:latin typeface="Cambria Math" panose="02040503050406030204" pitchFamily="18" charset="0"/>
                                      </a:rPr>
                                      <m:t>′</m:t>
                                    </m:r>
                                    <m:d>
                                      <m:dPr>
                                        <m:ctrlPr>
                                          <a:rPr lang="en-US" sz="1600" i="1">
                                            <a:latin typeface="Cambria Math" panose="02040503050406030204" pitchFamily="18" charset="0"/>
                                          </a:rPr>
                                        </m:ctrlPr>
                                      </m:dPr>
                                      <m:e>
                                        <m:r>
                                          <m:rPr>
                                            <m:nor/>
                                          </m:rPr>
                                          <a:rPr lang="en-US" sz="1600" b="0" i="0" smtClean="0">
                                            <a:latin typeface="Cambria Math" panose="02040503050406030204" pitchFamily="18" charset="0"/>
                                          </a:rPr>
                                          <m:t>a</m:t>
                                        </m:r>
                                        <m:r>
                                          <m:rPr>
                                            <m:nor/>
                                          </m:rPr>
                                          <a:rPr lang="en-US" sz="1600" dirty="0"/>
                                          <m:t> </m:t>
                                        </m:r>
                                      </m:e>
                                    </m:d>
                                  </m:den>
                                </m:f>
                              </m:oMath>
                            </m:oMathPara>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1.6819</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0.7391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0.7391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1.6736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0.7391</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Choice>
        <mc:Fallback xmlns="">
          <p:graphicFrame>
            <p:nvGraphicFramePr>
              <p:cNvPr id="4" name="Table 3">
                <a:extLst>
                  <a:ext uri="{FF2B5EF4-FFF2-40B4-BE49-F238E27FC236}">
                    <a16:creationId xmlns:a16="http://schemas.microsoft.com/office/drawing/2014/main" id="{B065B405-9663-4121-BC23-D3B990D01358}"/>
                  </a:ext>
                </a:extLst>
              </p:cNvPr>
              <p:cNvGraphicFramePr>
                <a:graphicFrameLocks noGrp="1"/>
              </p:cNvGraphicFramePr>
              <p:nvPr/>
            </p:nvGraphicFramePr>
            <p:xfrm>
              <a:off x="98474" y="188644"/>
              <a:ext cx="11648049" cy="3500219"/>
            </p:xfrm>
            <a:graphic>
              <a:graphicData uri="http://schemas.openxmlformats.org/drawingml/2006/table">
                <a:tbl>
                  <a:tblPr>
                    <a:tableStyleId>{5C22544A-7EE6-4342-B048-85BDC9FD1C3A}</a:tableStyleId>
                  </a:tblPr>
                  <a:tblGrid>
                    <a:gridCol w="1021469">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568450">
                      <a:extLst>
                        <a:ext uri="{9D8B030D-6E8A-4147-A177-3AD203B41FA5}">
                          <a16:colId xmlns:a16="http://schemas.microsoft.com/office/drawing/2014/main" val="117393148"/>
                        </a:ext>
                      </a:extLst>
                    </a:gridCol>
                    <a:gridCol w="1907842">
                      <a:extLst>
                        <a:ext uri="{9D8B030D-6E8A-4147-A177-3AD203B41FA5}">
                          <a16:colId xmlns:a16="http://schemas.microsoft.com/office/drawing/2014/main" val="20002"/>
                        </a:ext>
                      </a:extLst>
                    </a:gridCol>
                    <a:gridCol w="2712029">
                      <a:extLst>
                        <a:ext uri="{9D8B030D-6E8A-4147-A177-3AD203B41FA5}">
                          <a16:colId xmlns:a16="http://schemas.microsoft.com/office/drawing/2014/main" val="3517637174"/>
                        </a:ext>
                      </a:extLst>
                    </a:gridCol>
                    <a:gridCol w="2869809">
                      <a:extLst>
                        <a:ext uri="{9D8B030D-6E8A-4147-A177-3AD203B41FA5}">
                          <a16:colId xmlns:a16="http://schemas.microsoft.com/office/drawing/2014/main" val="20003"/>
                        </a:ext>
                      </a:extLst>
                    </a:gridCol>
                  </a:tblGrid>
                  <a:tr h="675995">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endParaRPr lang="en-US" dirty="0"/>
                        </a:p>
                        <a:p>
                          <a:pPr algn="ct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endParaRPr lang="en-US"/>
                        </a:p>
                      </a:txBody>
                      <a:tcPr marL="9525" marR="9525" marT="9525" marB="0" anchor="b">
                        <a:blipFill>
                          <a:blip r:embed="rId3"/>
                          <a:stretch>
                            <a:fillRect l="-223820" t="-901" r="-106517" b="-436937"/>
                          </a:stretch>
                        </a:blip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0.4597</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1.8415</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0.019</a:t>
                          </a: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0.7504</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0.019</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1.6819</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0.7391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a:t>
                          </a:r>
                        </a:p>
                      </a:txBody>
                      <a:tcPr marL="9525" marR="9525" marT="9525" marB="0" anchor="b">
                        <a:solidFill>
                          <a:schemeClr val="accent1">
                            <a:tint val="20000"/>
                          </a:schemeClr>
                        </a:solidFill>
                      </a:tcPr>
                    </a:tc>
                    <a:extLst>
                      <a:ext uri="{0D108BD9-81ED-4DB2-BD59-A6C34878D82A}">
                        <a16:rowId xmlns:a16="http://schemas.microsoft.com/office/drawing/2014/main" val="402083435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0.7391</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0.00002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1.6736</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0.7391</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900339192"/>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93695576"/>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582709720"/>
                      </a:ext>
                    </a:extLst>
                  </a:tr>
                  <a:tr h="470704">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2770758912"/>
                      </a:ext>
                    </a:extLst>
                  </a:tr>
                </a:tbl>
              </a:graphicData>
            </a:graphic>
          </p:graphicFrame>
        </mc:Fallback>
      </mc:AlternateContent>
      <p:sp>
        <p:nvSpPr>
          <p:cNvPr id="6" name="Rectangle 5">
            <a:extLst>
              <a:ext uri="{FF2B5EF4-FFF2-40B4-BE49-F238E27FC236}">
                <a16:creationId xmlns:a16="http://schemas.microsoft.com/office/drawing/2014/main" id="{5BA8A87C-4531-471B-BBB6-A9D410E3E10D}"/>
              </a:ext>
            </a:extLst>
          </p:cNvPr>
          <p:cNvSpPr/>
          <p:nvPr/>
        </p:nvSpPr>
        <p:spPr>
          <a:xfrm>
            <a:off x="750847" y="4226749"/>
            <a:ext cx="849162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Hence the root is </a:t>
            </a:r>
            <a:r>
              <a:rPr lang="en-US" sz="1800" b="0" i="0" u="none" strike="noStrike" baseline="0" dirty="0">
                <a:solidFill>
                  <a:srgbClr val="231F20"/>
                </a:solidFill>
                <a:latin typeface="Generic4022-Regular"/>
              </a:rPr>
              <a:t>0.7391</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correct to three decimal places.</a:t>
            </a:r>
          </a:p>
        </p:txBody>
      </p:sp>
    </p:spTree>
    <p:extLst>
      <p:ext uri="{BB962C8B-B14F-4D97-AF65-F5344CB8AC3E}">
        <p14:creationId xmlns:p14="http://schemas.microsoft.com/office/powerpoint/2010/main" val="21873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6733" y="841791"/>
            <a:ext cx="2734471" cy="913313"/>
          </a:xfrm>
          <a:prstGeom prst="rect">
            <a:avLst/>
          </a:prstGeom>
        </p:spPr>
      </p:pic>
      <p:sp>
        <p:nvSpPr>
          <p:cNvPr id="7" name="Subtitle 2"/>
          <p:cNvSpPr txBox="1">
            <a:spLocks/>
          </p:cNvSpPr>
          <p:nvPr/>
        </p:nvSpPr>
        <p:spPr>
          <a:xfrm>
            <a:off x="1069848" y="850505"/>
            <a:ext cx="7315200" cy="44794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endParaRPr lang="en-IN" sz="7200" b="1" dirty="0"/>
          </a:p>
        </p:txBody>
      </p:sp>
      <p:sp>
        <p:nvSpPr>
          <p:cNvPr id="8" name="Content Placeholder 2">
            <a:extLst>
              <a:ext uri="{FF2B5EF4-FFF2-40B4-BE49-F238E27FC236}">
                <a16:creationId xmlns:a16="http://schemas.microsoft.com/office/drawing/2014/main" id="{FD43073A-4306-4168-AA32-57524E96C395}"/>
              </a:ext>
            </a:extLst>
          </p:cNvPr>
          <p:cNvSpPr txBox="1">
            <a:spLocks/>
          </p:cNvSpPr>
          <p:nvPr/>
        </p:nvSpPr>
        <p:spPr>
          <a:xfrm>
            <a:off x="552093" y="1434512"/>
            <a:ext cx="7886700" cy="43513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endParaRPr lang="en-US" dirty="0"/>
          </a:p>
          <a:p>
            <a:endParaRPr lang="en-US" dirty="0"/>
          </a:p>
          <a:p>
            <a:endParaRPr lang="en-US" dirty="0"/>
          </a:p>
          <a:p>
            <a:pPr algn="ctr"/>
            <a:r>
              <a:rPr lang="en-US" sz="4800" dirty="0"/>
              <a:t>Thank you</a:t>
            </a:r>
          </a:p>
        </p:txBody>
      </p:sp>
    </p:spTree>
    <p:extLst>
      <p:ext uri="{BB962C8B-B14F-4D97-AF65-F5344CB8AC3E}">
        <p14:creationId xmlns:p14="http://schemas.microsoft.com/office/powerpoint/2010/main" val="144736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Examples</a:t>
            </a:r>
            <a:endParaRPr lang="en-US" dirty="0">
              <a:solidFill>
                <a:schemeClr val="bg1"/>
              </a:solidFill>
            </a:endParaRPr>
          </a:p>
        </p:txBody>
      </p:sp>
      <p:pic>
        <p:nvPicPr>
          <p:cNvPr id="4" name="Picture 3">
            <a:extLst>
              <a:ext uri="{FF2B5EF4-FFF2-40B4-BE49-F238E27FC236}">
                <a16:creationId xmlns:a16="http://schemas.microsoft.com/office/drawing/2014/main" id="{79B446A8-72F8-4B92-AA92-792CB49FFB00}"/>
              </a:ext>
            </a:extLst>
          </p:cNvPr>
          <p:cNvPicPr>
            <a:picLocks noChangeAspect="1"/>
          </p:cNvPicPr>
          <p:nvPr/>
        </p:nvPicPr>
        <p:blipFill>
          <a:blip r:embed="rId2"/>
          <a:stretch>
            <a:fillRect/>
          </a:stretch>
        </p:blipFill>
        <p:spPr>
          <a:xfrm>
            <a:off x="4757151" y="593480"/>
            <a:ext cx="3219231" cy="1545231"/>
          </a:xfrm>
          <a:prstGeom prst="rect">
            <a:avLst/>
          </a:prstGeom>
        </p:spPr>
      </p:pic>
      <p:sp>
        <p:nvSpPr>
          <p:cNvPr id="5" name="TextBox 4">
            <a:extLst>
              <a:ext uri="{FF2B5EF4-FFF2-40B4-BE49-F238E27FC236}">
                <a16:creationId xmlns:a16="http://schemas.microsoft.com/office/drawing/2014/main" id="{E65FD221-9A26-4004-B32A-A56038526CDC}"/>
              </a:ext>
            </a:extLst>
          </p:cNvPr>
          <p:cNvSpPr txBox="1"/>
          <p:nvPr/>
        </p:nvSpPr>
        <p:spPr>
          <a:xfrm>
            <a:off x="3485270" y="2138711"/>
            <a:ext cx="1761979" cy="461665"/>
          </a:xfrm>
          <a:prstGeom prst="rect">
            <a:avLst/>
          </a:prstGeom>
          <a:noFill/>
        </p:spPr>
        <p:txBody>
          <a:bodyPr wrap="square">
            <a:spAutoFit/>
          </a:bodyPr>
          <a:lstStyle/>
          <a:p>
            <a:r>
              <a:rPr lang="en-US" sz="2400" b="1" i="0" u="none" strike="noStrike" baseline="0" dirty="0">
                <a:solidFill>
                  <a:srgbClr val="231F20"/>
                </a:solidFill>
                <a:latin typeface="Generic23-Regular"/>
              </a:rPr>
              <a:t>Example 10</a:t>
            </a:r>
            <a:endParaRPr lang="en-US" sz="2400" b="1" dirty="0"/>
          </a:p>
        </p:txBody>
      </p:sp>
      <p:pic>
        <p:nvPicPr>
          <p:cNvPr id="7" name="Picture 6">
            <a:extLst>
              <a:ext uri="{FF2B5EF4-FFF2-40B4-BE49-F238E27FC236}">
                <a16:creationId xmlns:a16="http://schemas.microsoft.com/office/drawing/2014/main" id="{81A19F2D-2E71-47D7-BFA8-F830DCA788F0}"/>
              </a:ext>
            </a:extLst>
          </p:cNvPr>
          <p:cNvPicPr>
            <a:picLocks noChangeAspect="1"/>
          </p:cNvPicPr>
          <p:nvPr/>
        </p:nvPicPr>
        <p:blipFill>
          <a:blip r:embed="rId3"/>
          <a:stretch>
            <a:fillRect/>
          </a:stretch>
        </p:blipFill>
        <p:spPr>
          <a:xfrm>
            <a:off x="3485270" y="2600376"/>
            <a:ext cx="6459636" cy="588455"/>
          </a:xfrm>
          <a:prstGeom prst="rect">
            <a:avLst/>
          </a:prstGeom>
        </p:spPr>
      </p:pic>
      <p:sp>
        <p:nvSpPr>
          <p:cNvPr id="8" name="TextBox 7">
            <a:extLst>
              <a:ext uri="{FF2B5EF4-FFF2-40B4-BE49-F238E27FC236}">
                <a16:creationId xmlns:a16="http://schemas.microsoft.com/office/drawing/2014/main" id="{F2162C18-7257-464B-B4C7-B157E15032DF}"/>
              </a:ext>
            </a:extLst>
          </p:cNvPr>
          <p:cNvSpPr txBox="1"/>
          <p:nvPr/>
        </p:nvSpPr>
        <p:spPr>
          <a:xfrm>
            <a:off x="3487541" y="3222277"/>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10" name="Picture 9">
            <a:extLst>
              <a:ext uri="{FF2B5EF4-FFF2-40B4-BE49-F238E27FC236}">
                <a16:creationId xmlns:a16="http://schemas.microsoft.com/office/drawing/2014/main" id="{3D815C83-B959-4E1E-AA75-E71D6BDD6997}"/>
              </a:ext>
            </a:extLst>
          </p:cNvPr>
          <p:cNvPicPr>
            <a:picLocks noChangeAspect="1"/>
          </p:cNvPicPr>
          <p:nvPr/>
        </p:nvPicPr>
        <p:blipFill>
          <a:blip r:embed="rId4"/>
          <a:stretch>
            <a:fillRect/>
          </a:stretch>
        </p:blipFill>
        <p:spPr>
          <a:xfrm>
            <a:off x="3604626" y="3650496"/>
            <a:ext cx="6740540" cy="2872307"/>
          </a:xfrm>
          <a:prstGeom prst="rect">
            <a:avLst/>
          </a:prstGeom>
        </p:spPr>
      </p:pic>
    </p:spTree>
    <p:extLst>
      <p:ext uri="{BB962C8B-B14F-4D97-AF65-F5344CB8AC3E}">
        <p14:creationId xmlns:p14="http://schemas.microsoft.com/office/powerpoint/2010/main" val="2811946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Examples</a:t>
            </a:r>
            <a:endParaRPr lang="en-US" dirty="0">
              <a:solidFill>
                <a:schemeClr val="bg1"/>
              </a:solidFill>
            </a:endParaRPr>
          </a:p>
        </p:txBody>
      </p:sp>
      <p:pic>
        <p:nvPicPr>
          <p:cNvPr id="4" name="Picture 3">
            <a:extLst>
              <a:ext uri="{FF2B5EF4-FFF2-40B4-BE49-F238E27FC236}">
                <a16:creationId xmlns:a16="http://schemas.microsoft.com/office/drawing/2014/main" id="{10A91A96-06C7-4A5E-94F4-ABE8C81DAB57}"/>
              </a:ext>
            </a:extLst>
          </p:cNvPr>
          <p:cNvPicPr>
            <a:picLocks noChangeAspect="1"/>
          </p:cNvPicPr>
          <p:nvPr/>
        </p:nvPicPr>
        <p:blipFill>
          <a:blip r:embed="rId2"/>
          <a:stretch>
            <a:fillRect/>
          </a:stretch>
        </p:blipFill>
        <p:spPr>
          <a:xfrm>
            <a:off x="3680019" y="776726"/>
            <a:ext cx="6716005" cy="2818022"/>
          </a:xfrm>
          <a:prstGeom prst="rect">
            <a:avLst/>
          </a:prstGeom>
        </p:spPr>
      </p:pic>
      <p:sp>
        <p:nvSpPr>
          <p:cNvPr id="8" name="TextBox 7">
            <a:extLst>
              <a:ext uri="{FF2B5EF4-FFF2-40B4-BE49-F238E27FC236}">
                <a16:creationId xmlns:a16="http://schemas.microsoft.com/office/drawing/2014/main" id="{3ACA1979-15BF-4433-ADBE-CEA34F792F7C}"/>
              </a:ext>
            </a:extLst>
          </p:cNvPr>
          <p:cNvSpPr txBox="1"/>
          <p:nvPr/>
        </p:nvSpPr>
        <p:spPr>
          <a:xfrm>
            <a:off x="3485270" y="3555548"/>
            <a:ext cx="1761979" cy="461665"/>
          </a:xfrm>
          <a:prstGeom prst="rect">
            <a:avLst/>
          </a:prstGeom>
          <a:noFill/>
        </p:spPr>
        <p:txBody>
          <a:bodyPr wrap="square">
            <a:spAutoFit/>
          </a:bodyPr>
          <a:lstStyle/>
          <a:p>
            <a:r>
              <a:rPr lang="en-US" sz="2400" b="1" i="0" u="none" strike="noStrike" baseline="0" dirty="0">
                <a:solidFill>
                  <a:srgbClr val="231F20"/>
                </a:solidFill>
                <a:latin typeface="Generic23-Regular"/>
              </a:rPr>
              <a:t>Example 11</a:t>
            </a:r>
            <a:endParaRPr lang="en-US" sz="2400" b="1" dirty="0"/>
          </a:p>
        </p:txBody>
      </p:sp>
      <p:pic>
        <p:nvPicPr>
          <p:cNvPr id="9" name="Picture 8">
            <a:extLst>
              <a:ext uri="{FF2B5EF4-FFF2-40B4-BE49-F238E27FC236}">
                <a16:creationId xmlns:a16="http://schemas.microsoft.com/office/drawing/2014/main" id="{ACF84CBC-E94F-40D1-B8E7-74B8092055C1}"/>
              </a:ext>
            </a:extLst>
          </p:cNvPr>
          <p:cNvPicPr>
            <a:picLocks noChangeAspect="1"/>
          </p:cNvPicPr>
          <p:nvPr/>
        </p:nvPicPr>
        <p:blipFill>
          <a:blip r:embed="rId3"/>
          <a:stretch>
            <a:fillRect/>
          </a:stretch>
        </p:blipFill>
        <p:spPr>
          <a:xfrm>
            <a:off x="3485270" y="4017213"/>
            <a:ext cx="5674996" cy="557366"/>
          </a:xfrm>
          <a:prstGeom prst="rect">
            <a:avLst/>
          </a:prstGeom>
        </p:spPr>
      </p:pic>
      <p:sp>
        <p:nvSpPr>
          <p:cNvPr id="10" name="TextBox 9">
            <a:extLst>
              <a:ext uri="{FF2B5EF4-FFF2-40B4-BE49-F238E27FC236}">
                <a16:creationId xmlns:a16="http://schemas.microsoft.com/office/drawing/2014/main" id="{54E6DA34-ADBB-408E-8D3A-5DBCEA0695C9}"/>
              </a:ext>
            </a:extLst>
          </p:cNvPr>
          <p:cNvSpPr txBox="1"/>
          <p:nvPr/>
        </p:nvSpPr>
        <p:spPr>
          <a:xfrm>
            <a:off x="3485270" y="4535379"/>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12" name="Picture 11">
            <a:extLst>
              <a:ext uri="{FF2B5EF4-FFF2-40B4-BE49-F238E27FC236}">
                <a16:creationId xmlns:a16="http://schemas.microsoft.com/office/drawing/2014/main" id="{D6DECC28-4CD2-4CB6-8CEF-F528480F8C12}"/>
              </a:ext>
            </a:extLst>
          </p:cNvPr>
          <p:cNvPicPr>
            <a:picLocks noChangeAspect="1"/>
          </p:cNvPicPr>
          <p:nvPr/>
        </p:nvPicPr>
        <p:blipFill>
          <a:blip r:embed="rId4"/>
          <a:stretch>
            <a:fillRect/>
          </a:stretch>
        </p:blipFill>
        <p:spPr>
          <a:xfrm>
            <a:off x="3965477" y="4997044"/>
            <a:ext cx="5040191" cy="1609852"/>
          </a:xfrm>
          <a:prstGeom prst="rect">
            <a:avLst/>
          </a:prstGeom>
        </p:spPr>
      </p:pic>
    </p:spTree>
    <p:extLst>
      <p:ext uri="{BB962C8B-B14F-4D97-AF65-F5344CB8AC3E}">
        <p14:creationId xmlns:p14="http://schemas.microsoft.com/office/powerpoint/2010/main" val="788409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dirty="0">
                <a:solidFill>
                  <a:schemeClr val="bg1"/>
                </a:solidFill>
                <a:latin typeface="TimesNewRomanPS-BoldMT"/>
              </a:rPr>
              <a:t>Introduction</a:t>
            </a:r>
            <a:endParaRPr lang="en-US" dirty="0">
              <a:solidFill>
                <a:schemeClr val="bg1"/>
              </a:solidFill>
            </a:endParaRPr>
          </a:p>
        </p:txBody>
      </p:sp>
      <p:sp>
        <p:nvSpPr>
          <p:cNvPr id="4" name="TextBox 3">
            <a:extLst>
              <a:ext uri="{FF2B5EF4-FFF2-40B4-BE49-F238E27FC236}">
                <a16:creationId xmlns:a16="http://schemas.microsoft.com/office/drawing/2014/main" id="{C9034CE6-EFB3-4FBF-9112-1B9CCA0CA7A1}"/>
              </a:ext>
            </a:extLst>
          </p:cNvPr>
          <p:cNvSpPr txBox="1"/>
          <p:nvPr/>
        </p:nvSpPr>
        <p:spPr>
          <a:xfrm>
            <a:off x="3597812" y="1024825"/>
            <a:ext cx="7895492" cy="4093428"/>
          </a:xfrm>
          <a:prstGeom prst="rect">
            <a:avLst/>
          </a:prstGeom>
          <a:noFill/>
        </p:spPr>
        <p:txBody>
          <a:bodyPr wrap="square">
            <a:spAutoFit/>
          </a:bodyPr>
          <a:lstStyle/>
          <a:p>
            <a:pPr algn="just"/>
            <a:r>
              <a:rPr lang="en-US" sz="2000" b="0" i="0" u="none" strike="noStrike" baseline="0" dirty="0">
                <a:solidFill>
                  <a:srgbClr val="231F20"/>
                </a:solidFill>
                <a:latin typeface="Generic24-Regular"/>
              </a:rPr>
              <a:t>The main goal of numerical analysis is to develop efficient algorithms for computing precise numerical values of mathematical quantities, including functions, integrals, solutions of algebraic equations, solutions of differential equations, etc. Often the numerical data and the methods used are approximate ones. Hence, the error in a computed result may be caused by the errors in the data, or the errors in the method, or both. In any numerical computation, there are four key sources of errors:</a:t>
            </a:r>
          </a:p>
          <a:p>
            <a:pPr algn="just"/>
            <a:endParaRPr lang="en-US" sz="2000" b="0" i="0" u="none" strike="noStrike" baseline="0" dirty="0">
              <a:solidFill>
                <a:srgbClr val="231F20"/>
              </a:solidFill>
              <a:latin typeface="Generic24-Regular"/>
            </a:endParaRPr>
          </a:p>
          <a:p>
            <a:pPr marL="514350" indent="-514350" algn="just">
              <a:buAutoNum type="romanLcParenBoth"/>
            </a:pPr>
            <a:r>
              <a:rPr lang="en-US" sz="2000" b="0" i="0" u="none" strike="noStrike" baseline="0" dirty="0">
                <a:solidFill>
                  <a:srgbClr val="231F20"/>
                </a:solidFill>
                <a:latin typeface="Generic24-Regular"/>
              </a:rPr>
              <a:t>Inexactness of mathematical model for the underlying physical</a:t>
            </a:r>
          </a:p>
          <a:p>
            <a:pPr algn="just"/>
            <a:r>
              <a:rPr lang="en-US" sz="2000" b="0" i="0" u="none" strike="noStrike" baseline="0" dirty="0">
                <a:solidFill>
                  <a:srgbClr val="231F20"/>
                </a:solidFill>
                <a:latin typeface="Generic24-Regular"/>
              </a:rPr>
              <a:t>         phenomenon</a:t>
            </a:r>
          </a:p>
          <a:p>
            <a:pPr algn="just"/>
            <a:r>
              <a:rPr lang="en-US" sz="2000" b="0" i="0" u="none" strike="noStrike" baseline="0" dirty="0">
                <a:solidFill>
                  <a:srgbClr val="231F20"/>
                </a:solidFill>
                <a:latin typeface="Generic24-Regular"/>
              </a:rPr>
              <a:t>(ii)    Errors in measurements of parameters entering the model</a:t>
            </a:r>
          </a:p>
          <a:p>
            <a:pPr algn="just"/>
            <a:r>
              <a:rPr lang="en-US" sz="2000" b="0" i="0" u="none" strike="noStrike" baseline="0" dirty="0">
                <a:solidFill>
                  <a:srgbClr val="231F20"/>
                </a:solidFill>
                <a:latin typeface="Generic24-Regular"/>
              </a:rPr>
              <a:t>(iii)   Round-off errors in computer arithmetic</a:t>
            </a:r>
          </a:p>
          <a:p>
            <a:pPr algn="just"/>
            <a:r>
              <a:rPr lang="en-US" sz="2000" b="0" i="0" u="none" strike="noStrike" baseline="0" dirty="0">
                <a:solidFill>
                  <a:srgbClr val="231F20"/>
                </a:solidFill>
                <a:latin typeface="Generic24-Regular"/>
              </a:rPr>
              <a:t>(iv)   Approximations used to solve the mathematical systems</a:t>
            </a:r>
            <a:endParaRPr lang="en-US" sz="2000" dirty="0"/>
          </a:p>
        </p:txBody>
      </p:sp>
    </p:spTree>
    <p:extLst>
      <p:ext uri="{BB962C8B-B14F-4D97-AF65-F5344CB8AC3E}">
        <p14:creationId xmlns:p14="http://schemas.microsoft.com/office/powerpoint/2010/main" val="288723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 - 11</a:t>
            </a:r>
            <a:endParaRPr lang="en-US" dirty="0">
              <a:solidFill>
                <a:schemeClr val="bg1"/>
              </a:solidFill>
            </a:endParaRPr>
          </a:p>
        </p:txBody>
      </p:sp>
      <p:pic>
        <p:nvPicPr>
          <p:cNvPr id="4" name="Picture 3">
            <a:extLst>
              <a:ext uri="{FF2B5EF4-FFF2-40B4-BE49-F238E27FC236}">
                <a16:creationId xmlns:a16="http://schemas.microsoft.com/office/drawing/2014/main" id="{DEE63DEE-FFA8-4FF2-958A-0E1CEBD4A794}"/>
              </a:ext>
            </a:extLst>
          </p:cNvPr>
          <p:cNvPicPr>
            <a:picLocks noChangeAspect="1"/>
          </p:cNvPicPr>
          <p:nvPr/>
        </p:nvPicPr>
        <p:blipFill>
          <a:blip r:embed="rId2"/>
          <a:stretch>
            <a:fillRect/>
          </a:stretch>
        </p:blipFill>
        <p:spPr>
          <a:xfrm>
            <a:off x="3926373" y="828748"/>
            <a:ext cx="4339254" cy="1323609"/>
          </a:xfrm>
          <a:prstGeom prst="rect">
            <a:avLst/>
          </a:prstGeom>
        </p:spPr>
      </p:pic>
      <p:pic>
        <p:nvPicPr>
          <p:cNvPr id="8" name="Picture 7">
            <a:extLst>
              <a:ext uri="{FF2B5EF4-FFF2-40B4-BE49-F238E27FC236}">
                <a16:creationId xmlns:a16="http://schemas.microsoft.com/office/drawing/2014/main" id="{AB88EF96-0D7E-4E8B-B3BC-F93AB21089E0}"/>
              </a:ext>
            </a:extLst>
          </p:cNvPr>
          <p:cNvPicPr>
            <a:picLocks noChangeAspect="1"/>
          </p:cNvPicPr>
          <p:nvPr/>
        </p:nvPicPr>
        <p:blipFill>
          <a:blip r:embed="rId3"/>
          <a:stretch>
            <a:fillRect/>
          </a:stretch>
        </p:blipFill>
        <p:spPr>
          <a:xfrm>
            <a:off x="3534801" y="2463970"/>
            <a:ext cx="5877326" cy="2656670"/>
          </a:xfrm>
          <a:prstGeom prst="rect">
            <a:avLst/>
          </a:prstGeom>
        </p:spPr>
      </p:pic>
    </p:spTree>
    <p:extLst>
      <p:ext uri="{BB962C8B-B14F-4D97-AF65-F5344CB8AC3E}">
        <p14:creationId xmlns:p14="http://schemas.microsoft.com/office/powerpoint/2010/main" val="205895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 - 12</a:t>
            </a:r>
            <a:endParaRPr lang="en-US" dirty="0">
              <a:solidFill>
                <a:schemeClr val="bg1"/>
              </a:solidFill>
            </a:endParaRPr>
          </a:p>
        </p:txBody>
      </p:sp>
      <p:sp>
        <p:nvSpPr>
          <p:cNvPr id="7" name="TextBox 6">
            <a:extLst>
              <a:ext uri="{FF2B5EF4-FFF2-40B4-BE49-F238E27FC236}">
                <a16:creationId xmlns:a16="http://schemas.microsoft.com/office/drawing/2014/main" id="{4A64FF95-10CD-4FEB-A3E6-FE4C53AF6200}"/>
              </a:ext>
            </a:extLst>
          </p:cNvPr>
          <p:cNvSpPr txBox="1"/>
          <p:nvPr/>
        </p:nvSpPr>
        <p:spPr>
          <a:xfrm>
            <a:off x="3527473" y="1469006"/>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4" name="Picture 3">
            <a:extLst>
              <a:ext uri="{FF2B5EF4-FFF2-40B4-BE49-F238E27FC236}">
                <a16:creationId xmlns:a16="http://schemas.microsoft.com/office/drawing/2014/main" id="{0789BDC6-FBB6-421D-A38F-495AC89634F0}"/>
              </a:ext>
            </a:extLst>
          </p:cNvPr>
          <p:cNvPicPr>
            <a:picLocks noChangeAspect="1"/>
          </p:cNvPicPr>
          <p:nvPr/>
        </p:nvPicPr>
        <p:blipFill>
          <a:blip r:embed="rId2"/>
          <a:stretch>
            <a:fillRect/>
          </a:stretch>
        </p:blipFill>
        <p:spPr>
          <a:xfrm>
            <a:off x="3527473" y="718553"/>
            <a:ext cx="5468962" cy="625802"/>
          </a:xfrm>
          <a:prstGeom prst="rect">
            <a:avLst/>
          </a:prstGeom>
        </p:spPr>
      </p:pic>
      <p:pic>
        <p:nvPicPr>
          <p:cNvPr id="8" name="Picture 7">
            <a:extLst>
              <a:ext uri="{FF2B5EF4-FFF2-40B4-BE49-F238E27FC236}">
                <a16:creationId xmlns:a16="http://schemas.microsoft.com/office/drawing/2014/main" id="{AFC9DFFA-EBAD-4777-AD9E-390A2650280A}"/>
              </a:ext>
            </a:extLst>
          </p:cNvPr>
          <p:cNvPicPr>
            <a:picLocks noChangeAspect="1"/>
          </p:cNvPicPr>
          <p:nvPr/>
        </p:nvPicPr>
        <p:blipFill>
          <a:blip r:embed="rId3"/>
          <a:stretch>
            <a:fillRect/>
          </a:stretch>
        </p:blipFill>
        <p:spPr>
          <a:xfrm>
            <a:off x="3715629" y="1930671"/>
            <a:ext cx="6145823" cy="4332301"/>
          </a:xfrm>
          <a:prstGeom prst="rect">
            <a:avLst/>
          </a:prstGeom>
        </p:spPr>
      </p:pic>
    </p:spTree>
    <p:extLst>
      <p:ext uri="{BB962C8B-B14F-4D97-AF65-F5344CB8AC3E}">
        <p14:creationId xmlns:p14="http://schemas.microsoft.com/office/powerpoint/2010/main" val="1653419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Example - 12</a:t>
            </a:r>
            <a:endParaRPr lang="en-US" dirty="0">
              <a:solidFill>
                <a:schemeClr val="bg1"/>
              </a:solidFill>
            </a:endParaRPr>
          </a:p>
        </p:txBody>
      </p:sp>
      <p:pic>
        <p:nvPicPr>
          <p:cNvPr id="4" name="Picture 3">
            <a:extLst>
              <a:ext uri="{FF2B5EF4-FFF2-40B4-BE49-F238E27FC236}">
                <a16:creationId xmlns:a16="http://schemas.microsoft.com/office/drawing/2014/main" id="{7494ACFF-B5A8-4278-AA54-E0717E832623}"/>
              </a:ext>
            </a:extLst>
          </p:cNvPr>
          <p:cNvPicPr>
            <a:picLocks noChangeAspect="1"/>
          </p:cNvPicPr>
          <p:nvPr/>
        </p:nvPicPr>
        <p:blipFill>
          <a:blip r:embed="rId2"/>
          <a:stretch>
            <a:fillRect/>
          </a:stretch>
        </p:blipFill>
        <p:spPr>
          <a:xfrm>
            <a:off x="3917869" y="774675"/>
            <a:ext cx="3558002" cy="1124463"/>
          </a:xfrm>
          <a:prstGeom prst="rect">
            <a:avLst/>
          </a:prstGeom>
        </p:spPr>
      </p:pic>
    </p:spTree>
    <p:extLst>
      <p:ext uri="{BB962C8B-B14F-4D97-AF65-F5344CB8AC3E}">
        <p14:creationId xmlns:p14="http://schemas.microsoft.com/office/powerpoint/2010/main" val="3880105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6733" y="841791"/>
            <a:ext cx="2734471" cy="913313"/>
          </a:xfrm>
          <a:prstGeom prst="rect">
            <a:avLst/>
          </a:prstGeom>
        </p:spPr>
      </p:pic>
      <p:sp>
        <p:nvSpPr>
          <p:cNvPr id="5" name="TextBox 4"/>
          <p:cNvSpPr txBox="1"/>
          <p:nvPr/>
        </p:nvSpPr>
        <p:spPr>
          <a:xfrm>
            <a:off x="9345419" y="1755104"/>
            <a:ext cx="2949744" cy="769441"/>
          </a:xfrm>
          <a:prstGeom prst="rect">
            <a:avLst/>
          </a:prstGeom>
          <a:noFill/>
        </p:spPr>
        <p:txBody>
          <a:bodyPr wrap="square" rtlCol="0">
            <a:spAutoFit/>
          </a:bodyPr>
          <a:lstStyle/>
          <a:p>
            <a:r>
              <a:rPr lang="en-IN" sz="2200" dirty="0">
                <a:solidFill>
                  <a:srgbClr val="0098A3"/>
                </a:solidFill>
                <a:latin typeface="CastleT" panose="020E0602050706020204" pitchFamily="34" charset="0"/>
              </a:rPr>
              <a:t>Department of Mechanical Engineering</a:t>
            </a:r>
          </a:p>
        </p:txBody>
      </p:sp>
      <p:sp>
        <p:nvSpPr>
          <p:cNvPr id="7" name="Subtitle 2"/>
          <p:cNvSpPr txBox="1">
            <a:spLocks/>
          </p:cNvSpPr>
          <p:nvPr/>
        </p:nvSpPr>
        <p:spPr>
          <a:xfrm>
            <a:off x="1069848" y="850505"/>
            <a:ext cx="7315200" cy="44794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endParaRPr lang="en-IN" sz="7200" b="1" dirty="0"/>
          </a:p>
        </p:txBody>
      </p:sp>
      <p:sp>
        <p:nvSpPr>
          <p:cNvPr id="2" name="Title 1">
            <a:extLst>
              <a:ext uri="{FF2B5EF4-FFF2-40B4-BE49-F238E27FC236}">
                <a16:creationId xmlns:a16="http://schemas.microsoft.com/office/drawing/2014/main" id="{A1BA52B8-07E0-E9F4-5607-D8B1AC1F7C35}"/>
              </a:ext>
            </a:extLst>
          </p:cNvPr>
          <p:cNvSpPr txBox="1">
            <a:spLocks/>
          </p:cNvSpPr>
          <p:nvPr/>
        </p:nvSpPr>
        <p:spPr>
          <a:xfrm>
            <a:off x="298812" y="2886905"/>
            <a:ext cx="8290551" cy="125038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pPr algn="ctr"/>
            <a:r>
              <a:rPr lang="en-US" sz="4400" b="1" dirty="0">
                <a:solidFill>
                  <a:schemeClr val="bg1"/>
                </a:solidFill>
                <a:latin typeface="TimesNewRomanPS-BoldMT"/>
              </a:rPr>
              <a:t>Unit – 6: -</a:t>
            </a:r>
          </a:p>
          <a:p>
            <a:pPr algn="ctr"/>
            <a:r>
              <a:rPr lang="en-US" sz="4400" b="1" dirty="0">
                <a:solidFill>
                  <a:schemeClr val="bg1"/>
                </a:solidFill>
                <a:latin typeface="TimesNewRomanPS-BoldMT"/>
              </a:rPr>
              <a:t>Numerical Methods</a:t>
            </a:r>
            <a:endParaRPr lang="en-US" sz="6600" b="1" dirty="0">
              <a:solidFill>
                <a:schemeClr val="bg1"/>
              </a:solidFill>
            </a:endParaRPr>
          </a:p>
        </p:txBody>
      </p:sp>
      <p:sp>
        <p:nvSpPr>
          <p:cNvPr id="3" name="TextBox 2">
            <a:extLst>
              <a:ext uri="{FF2B5EF4-FFF2-40B4-BE49-F238E27FC236}">
                <a16:creationId xmlns:a16="http://schemas.microsoft.com/office/drawing/2014/main" id="{966A952C-2842-F771-7028-7D2FB20F610F}"/>
              </a:ext>
            </a:extLst>
          </p:cNvPr>
          <p:cNvSpPr txBox="1"/>
          <p:nvPr/>
        </p:nvSpPr>
        <p:spPr>
          <a:xfrm>
            <a:off x="9345419" y="2886906"/>
            <a:ext cx="2949744" cy="769441"/>
          </a:xfrm>
          <a:prstGeom prst="rect">
            <a:avLst/>
          </a:prstGeom>
          <a:noFill/>
        </p:spPr>
        <p:txBody>
          <a:bodyPr wrap="square" rtlCol="0">
            <a:spAutoFit/>
          </a:bodyPr>
          <a:lstStyle/>
          <a:p>
            <a:r>
              <a:rPr lang="en-IN" sz="2200" dirty="0">
                <a:solidFill>
                  <a:srgbClr val="0098A3"/>
                </a:solidFill>
                <a:latin typeface="CastleT" panose="020E0602050706020204" pitchFamily="34" charset="0"/>
              </a:rPr>
              <a:t>Subject name : Engineering Physics</a:t>
            </a:r>
          </a:p>
        </p:txBody>
      </p:sp>
      <p:sp>
        <p:nvSpPr>
          <p:cNvPr id="10" name="Rectangle 9">
            <a:extLst>
              <a:ext uri="{FF2B5EF4-FFF2-40B4-BE49-F238E27FC236}">
                <a16:creationId xmlns:a16="http://schemas.microsoft.com/office/drawing/2014/main" id="{959D68F9-008C-C52A-7C0D-967E86E2FFE8}"/>
              </a:ext>
            </a:extLst>
          </p:cNvPr>
          <p:cNvSpPr/>
          <p:nvPr/>
        </p:nvSpPr>
        <p:spPr>
          <a:xfrm>
            <a:off x="9386733" y="4794236"/>
            <a:ext cx="1825218" cy="707886"/>
          </a:xfrm>
          <a:prstGeom prst="rect">
            <a:avLst/>
          </a:prstGeom>
        </p:spPr>
        <p:txBody>
          <a:bodyPr wrap="square">
            <a:spAutoFit/>
          </a:bodyPr>
          <a:lstStyle/>
          <a:p>
            <a:r>
              <a:rPr lang="en-IN" sz="2000" dirty="0">
                <a:solidFill>
                  <a:schemeClr val="tx1">
                    <a:lumMod val="65000"/>
                    <a:lumOff val="35000"/>
                  </a:schemeClr>
                </a:solidFill>
                <a:latin typeface="CastleT" panose="020E0602050706020204" pitchFamily="34" charset="0"/>
              </a:rPr>
              <a:t>Faculty name: </a:t>
            </a:r>
          </a:p>
          <a:p>
            <a:r>
              <a:rPr lang="en-IN" sz="2000">
                <a:solidFill>
                  <a:schemeClr val="tx1">
                    <a:lumMod val="65000"/>
                    <a:lumOff val="35000"/>
                  </a:schemeClr>
                </a:solidFill>
                <a:latin typeface="CastleT" panose="020E0602050706020204" pitchFamily="34" charset="0"/>
              </a:rPr>
              <a:t>Dhaiwat Trivedi</a:t>
            </a:r>
            <a:endParaRPr lang="en-IN" sz="2000" dirty="0">
              <a:solidFill>
                <a:schemeClr val="tx1">
                  <a:lumMod val="65000"/>
                  <a:lumOff val="35000"/>
                </a:schemeClr>
              </a:solidFill>
              <a:latin typeface="CastleT" panose="020E0602050706020204" pitchFamily="34" charset="0"/>
            </a:endParaRPr>
          </a:p>
        </p:txBody>
      </p:sp>
    </p:spTree>
    <p:extLst>
      <p:ext uri="{BB962C8B-B14F-4D97-AF65-F5344CB8AC3E}">
        <p14:creationId xmlns:p14="http://schemas.microsoft.com/office/powerpoint/2010/main" val="3082812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1BB6-2EF8-4107-9D7C-C9B0E7AC74EF}"/>
              </a:ext>
            </a:extLst>
          </p:cNvPr>
          <p:cNvSpPr>
            <a:spLocks noGrp="1"/>
          </p:cNvSpPr>
          <p:nvPr>
            <p:ph type="title"/>
          </p:nvPr>
        </p:nvSpPr>
        <p:spPr/>
        <p:txBody>
          <a:bodyPr/>
          <a:lstStyle/>
          <a:p>
            <a:pPr algn="ctr"/>
            <a:r>
              <a:rPr lang="en-US" sz="3600" b="1" dirty="0">
                <a:solidFill>
                  <a:schemeClr val="bg1"/>
                </a:solidFill>
                <a:latin typeface="TimesNewRomanPS-BoldMT"/>
              </a:rPr>
              <a:t>Solution of Nonlinear Equations</a:t>
            </a:r>
            <a:endParaRPr lang="en-US" dirty="0">
              <a:solidFill>
                <a:schemeClr val="bg1"/>
              </a:solidFill>
            </a:endParaRP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E61DB4C-41EB-448A-46DA-0EA28E65101C}"/>
                  </a:ext>
                </a:extLst>
              </p:cNvPr>
              <p:cNvSpPr>
                <a:spLocks noGrp="1"/>
              </p:cNvSpPr>
              <p:nvPr>
                <p:ph idx="1"/>
              </p:nvPr>
            </p:nvSpPr>
            <p:spPr>
              <a:xfrm>
                <a:off x="3673071" y="1123837"/>
                <a:ext cx="7412271" cy="5051880"/>
              </a:xfrm>
            </p:spPr>
            <p:txBody>
              <a:bodyPr>
                <a:normAutofit lnSpcReduction="10000"/>
              </a:bodyPr>
              <a:lstStyle/>
              <a:p>
                <a14:m>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𝑥</m:t>
                        </m:r>
                      </m:e>
                      <m:sup>
                        <m:r>
                          <a:rPr lang="en-IN" sz="2400" b="0" i="1" smtClean="0">
                            <a:solidFill>
                              <a:schemeClr val="tx1"/>
                            </a:solidFill>
                            <a:latin typeface="Cambria Math" panose="02040503050406030204" pitchFamily="18" charset="0"/>
                          </a:rPr>
                          <m:t>2</m:t>
                        </m:r>
                      </m:sup>
                    </m:sSup>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𝑥</m:t>
                    </m:r>
                    <m:r>
                      <a:rPr lang="en-IN" sz="2400" b="0" i="1" smtClean="0">
                        <a:solidFill>
                          <a:schemeClr val="tx1"/>
                        </a:solidFill>
                        <a:latin typeface="Cambria Math" panose="02040503050406030204" pitchFamily="18" charset="0"/>
                      </a:rPr>
                      <m:t>−6=0</m:t>
                    </m:r>
                  </m:oMath>
                </a14:m>
                <a:r>
                  <a:rPr lang="en-IN" sz="2400" dirty="0">
                    <a:solidFill>
                      <a:schemeClr val="tx1"/>
                    </a:solidFill>
                    <a:latin typeface="Times New Roman" panose="02020603050405020304" pitchFamily="18" charset="0"/>
                    <a:cs typeface="Times New Roman" panose="02020603050405020304" pitchFamily="18" charset="0"/>
                  </a:rPr>
                  <a:t> (find the root for the following equation)</a:t>
                </a:r>
              </a:p>
              <a:p>
                <a:r>
                  <a:rPr lang="en-IN" sz="2400" dirty="0">
                    <a:solidFill>
                      <a:schemeClr val="tx1"/>
                    </a:solidFill>
                    <a:latin typeface="Times New Roman" panose="02020603050405020304" pitchFamily="18" charset="0"/>
                    <a:cs typeface="Times New Roman" panose="02020603050405020304" pitchFamily="18" charset="0"/>
                  </a:rPr>
                  <a:t>Let f(x) = </a:t>
                </a:r>
                <a14:m>
                  <m:oMath xmlns:m="http://schemas.openxmlformats.org/officeDocument/2006/math">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𝑥</m:t>
                        </m:r>
                      </m:e>
                      <m:sup>
                        <m:r>
                          <a:rPr lang="en-IN" sz="2400" i="1">
                            <a:solidFill>
                              <a:schemeClr val="tx1"/>
                            </a:solidFill>
                            <a:latin typeface="Cambria Math" panose="02040503050406030204" pitchFamily="18" charset="0"/>
                          </a:rPr>
                          <m:t>2</m:t>
                        </m:r>
                      </m:sup>
                    </m:sSup>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𝑥</m:t>
                    </m:r>
                    <m:r>
                      <a:rPr lang="en-IN" sz="2400" b="0" i="1" smtClean="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6</m:t>
                    </m:r>
                  </m:oMath>
                </a14:m>
                <a:endParaRPr lang="en-IN" sz="2400" dirty="0">
                  <a:solidFill>
                    <a:schemeClr val="tx1"/>
                  </a:solidFill>
                  <a:latin typeface="Times New Roman" panose="02020603050405020304" pitchFamily="18" charset="0"/>
                  <a:cs typeface="Times New Roman" panose="02020603050405020304" pitchFamily="18" charset="0"/>
                </a:endParaRPr>
              </a:p>
              <a:p>
                <a:pPr marL="0" indent="0">
                  <a:buNone/>
                </a:pPr>
                <a:r>
                  <a:rPr lang="en-IN" sz="2400" dirty="0">
                    <a:solidFill>
                      <a:schemeClr val="tx1"/>
                    </a:solidFill>
                  </a:rPr>
                  <a:t>	</a:t>
                </a:r>
                <a14:m>
                  <m:oMath xmlns:m="http://schemas.openxmlformats.org/officeDocument/2006/math">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𝑥</m:t>
                        </m:r>
                      </m:e>
                      <m:sup>
                        <m:r>
                          <a:rPr lang="en-IN" sz="2400" i="1">
                            <a:solidFill>
                              <a:schemeClr val="tx1"/>
                            </a:solidFill>
                            <a:latin typeface="Cambria Math" panose="02040503050406030204" pitchFamily="18" charset="0"/>
                          </a:rPr>
                          <m:t>2</m:t>
                        </m:r>
                      </m:sup>
                    </m:sSup>
                  </m:oMath>
                </a14:m>
                <a:r>
                  <a:rPr lang="en-IN" sz="2400" dirty="0">
                    <a:solidFill>
                      <a:schemeClr val="tx1"/>
                    </a:solidFill>
                    <a:latin typeface="Times New Roman" panose="02020603050405020304" pitchFamily="18" charset="0"/>
                    <a:cs typeface="Times New Roman" panose="02020603050405020304" pitchFamily="18" charset="0"/>
                  </a:rPr>
                  <a:t>+3x-2x-6 = 0</a:t>
                </a:r>
              </a:p>
              <a:p>
                <a:pPr marL="0" indent="0">
                  <a:buNone/>
                </a:pPr>
                <a:r>
                  <a:rPr lang="en-IN" sz="2400" dirty="0">
                    <a:solidFill>
                      <a:schemeClr val="tx1"/>
                    </a:solidFill>
                  </a:rPr>
                  <a:t>	</a:t>
                </a:r>
                <a14:m>
                  <m:oMath xmlns:m="http://schemas.openxmlformats.org/officeDocument/2006/math">
                    <m:r>
                      <a:rPr lang="en-IN" sz="2400" i="1">
                        <a:solidFill>
                          <a:schemeClr val="tx1"/>
                        </a:solidFill>
                        <a:latin typeface="Cambria Math" panose="02040503050406030204" pitchFamily="18" charset="0"/>
                      </a:rPr>
                      <m:t>𝑥</m:t>
                    </m:r>
                  </m:oMath>
                </a14:m>
                <a:r>
                  <a:rPr lang="en-IN" sz="24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a:rPr lang="en-IN" sz="2400" i="1">
                        <a:solidFill>
                          <a:schemeClr val="tx1"/>
                        </a:solidFill>
                        <a:latin typeface="Cambria Math" panose="02040503050406030204" pitchFamily="18" charset="0"/>
                      </a:rPr>
                      <m:t>𝑥</m:t>
                    </m:r>
                    <m:r>
                      <a:rPr lang="en-IN" sz="2400" b="0" i="0" smtClean="0">
                        <a:solidFill>
                          <a:schemeClr val="tx1"/>
                        </a:solidFill>
                        <a:latin typeface="Cambria Math" panose="02040503050406030204" pitchFamily="18" charset="0"/>
                      </a:rPr>
                      <m:t>+</m:t>
                    </m:r>
                  </m:oMath>
                </a14:m>
                <a:r>
                  <a:rPr lang="en-IN" sz="2400" dirty="0">
                    <a:solidFill>
                      <a:schemeClr val="tx1"/>
                    </a:solidFill>
                    <a:latin typeface="Times New Roman" panose="02020603050405020304" pitchFamily="18" charset="0"/>
                    <a:cs typeface="Times New Roman" panose="02020603050405020304" pitchFamily="18" charset="0"/>
                  </a:rPr>
                  <a:t>3)-2(</a:t>
                </a:r>
                <a14:m>
                  <m:oMath xmlns:m="http://schemas.openxmlformats.org/officeDocument/2006/math">
                    <m:r>
                      <a:rPr lang="en-IN" sz="2400" i="1">
                        <a:solidFill>
                          <a:schemeClr val="tx1"/>
                        </a:solidFill>
                        <a:latin typeface="Cambria Math" panose="02040503050406030204" pitchFamily="18" charset="0"/>
                      </a:rPr>
                      <m:t>𝑥</m:t>
                    </m:r>
                    <m:r>
                      <a:rPr lang="en-IN" sz="2400" b="0" i="0" smtClean="0">
                        <a:solidFill>
                          <a:schemeClr val="tx1"/>
                        </a:solidFill>
                        <a:latin typeface="Cambria Math" panose="02040503050406030204" pitchFamily="18" charset="0"/>
                      </a:rPr>
                      <m:t>+</m:t>
                    </m:r>
                  </m:oMath>
                </a14:m>
                <a:r>
                  <a:rPr lang="en-IN" sz="2400" dirty="0">
                    <a:solidFill>
                      <a:schemeClr val="tx1"/>
                    </a:solidFill>
                    <a:latin typeface="Times New Roman" panose="02020603050405020304" pitchFamily="18" charset="0"/>
                    <a:cs typeface="Times New Roman" panose="02020603050405020304" pitchFamily="18" charset="0"/>
                  </a:rPr>
                  <a:t>3)=0</a:t>
                </a:r>
              </a:p>
              <a:p>
                <a:pPr marL="0" indent="0">
                  <a:buNone/>
                </a:pPr>
                <a:r>
                  <a:rPr lang="en-IN" sz="2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IN" sz="2400" i="1">
                        <a:solidFill>
                          <a:schemeClr val="tx1"/>
                        </a:solidFill>
                        <a:latin typeface="Cambria Math" panose="02040503050406030204" pitchFamily="18" charset="0"/>
                      </a:rPr>
                      <m:t>𝑥</m:t>
                    </m:r>
                    <m:r>
                      <a:rPr lang="en-IN" sz="2400" b="0" i="0" smtClean="0">
                        <a:solidFill>
                          <a:schemeClr val="tx1"/>
                        </a:solidFill>
                        <a:latin typeface="Cambria Math" panose="02040503050406030204" pitchFamily="18" charset="0"/>
                      </a:rPr>
                      <m:t>−2)(</m:t>
                    </m:r>
                    <m:r>
                      <a:rPr lang="en-IN" sz="2400" i="1">
                        <a:solidFill>
                          <a:schemeClr val="tx1"/>
                        </a:solidFill>
                        <a:latin typeface="Cambria Math" panose="02040503050406030204" pitchFamily="18" charset="0"/>
                      </a:rPr>
                      <m:t>𝑥</m:t>
                    </m:r>
                    <m:r>
                      <a:rPr lang="en-IN" sz="2400" b="0" i="0" smtClean="0">
                        <a:solidFill>
                          <a:schemeClr val="tx1"/>
                        </a:solidFill>
                        <a:latin typeface="Cambria Math" panose="02040503050406030204" pitchFamily="18" charset="0"/>
                      </a:rPr>
                      <m:t>+</m:t>
                    </m:r>
                  </m:oMath>
                </a14:m>
                <a:r>
                  <a:rPr lang="en-IN" sz="2400" dirty="0">
                    <a:solidFill>
                      <a:schemeClr val="tx1"/>
                    </a:solidFill>
                    <a:latin typeface="Times New Roman" panose="02020603050405020304" pitchFamily="18" charset="0"/>
                    <a:cs typeface="Times New Roman" panose="02020603050405020304" pitchFamily="18" charset="0"/>
                  </a:rPr>
                  <a:t>3)=0</a:t>
                </a:r>
              </a:p>
              <a:p>
                <a:r>
                  <a:rPr lang="en-IN" sz="2400" dirty="0">
                    <a:solidFill>
                      <a:schemeClr val="tx1"/>
                    </a:solidFill>
                    <a:latin typeface="Times New Roman" panose="02020603050405020304" pitchFamily="18" charset="0"/>
                    <a:cs typeface="Times New Roman" panose="02020603050405020304" pitchFamily="18" charset="0"/>
                  </a:rPr>
                  <a:t>So, x = -3 OR x = 2   (-3, +2 are called root of equation)</a:t>
                </a:r>
              </a:p>
              <a:p>
                <a:endParaRPr lang="en-IN" sz="2400" dirty="0">
                  <a:solidFill>
                    <a:schemeClr val="tx1"/>
                  </a:solidFill>
                  <a:latin typeface="Times New Roman" panose="02020603050405020304" pitchFamily="18" charset="0"/>
                  <a:cs typeface="Times New Roman" panose="02020603050405020304" pitchFamily="18" charset="0"/>
                </a:endParaRPr>
              </a:p>
              <a:p>
                <a:r>
                  <a:rPr lang="en-IN" sz="2400" dirty="0">
                    <a:solidFill>
                      <a:schemeClr val="tx1"/>
                    </a:solidFill>
                    <a:latin typeface="Times New Roman" panose="02020603050405020304" pitchFamily="18" charset="0"/>
                    <a:cs typeface="Times New Roman" panose="02020603050405020304" pitchFamily="18" charset="0"/>
                  </a:rPr>
                  <a:t>Put the value of </a:t>
                </a:r>
                <a14:m>
                  <m:oMath xmlns:m="http://schemas.openxmlformats.org/officeDocument/2006/math">
                    <m:r>
                      <a:rPr lang="en-IN" sz="2400" i="1">
                        <a:solidFill>
                          <a:schemeClr val="tx1"/>
                        </a:solidFill>
                        <a:latin typeface="Cambria Math" panose="02040503050406030204" pitchFamily="18" charset="0"/>
                      </a:rPr>
                      <m:t>𝑥</m:t>
                    </m:r>
                  </m:oMath>
                </a14:m>
                <a:r>
                  <a:rPr lang="en-IN" sz="2400" dirty="0">
                    <a:solidFill>
                      <a:schemeClr val="tx1"/>
                    </a:solidFill>
                    <a:latin typeface="Times New Roman" panose="02020603050405020304" pitchFamily="18" charset="0"/>
                    <a:cs typeface="Times New Roman" panose="02020603050405020304" pitchFamily="18" charset="0"/>
                  </a:rPr>
                  <a:t> = -3 or </a:t>
                </a:r>
                <a14:m>
                  <m:oMath xmlns:m="http://schemas.openxmlformats.org/officeDocument/2006/math">
                    <m:r>
                      <a:rPr lang="en-IN" sz="2400" i="1">
                        <a:solidFill>
                          <a:schemeClr val="tx1"/>
                        </a:solidFill>
                        <a:latin typeface="Cambria Math" panose="02040503050406030204" pitchFamily="18" charset="0"/>
                      </a:rPr>
                      <m:t>𝑥</m:t>
                    </m:r>
                  </m:oMath>
                </a14:m>
                <a:r>
                  <a:rPr lang="en-IN" sz="2400" dirty="0">
                    <a:solidFill>
                      <a:schemeClr val="tx1"/>
                    </a:solidFill>
                    <a:latin typeface="Times New Roman" panose="02020603050405020304" pitchFamily="18" charset="0"/>
                    <a:cs typeface="Times New Roman" panose="02020603050405020304" pitchFamily="18" charset="0"/>
                  </a:rPr>
                  <a:t> = +2 in the equation </a:t>
                </a:r>
                <a14:m>
                  <m:oMath xmlns:m="http://schemas.openxmlformats.org/officeDocument/2006/math">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𝑥</m:t>
                        </m:r>
                      </m:e>
                      <m:sup>
                        <m:r>
                          <a:rPr lang="en-IN" sz="2400" i="1">
                            <a:solidFill>
                              <a:schemeClr val="tx1"/>
                            </a:solidFill>
                            <a:latin typeface="Cambria Math" panose="02040503050406030204" pitchFamily="18" charset="0"/>
                          </a:rPr>
                          <m:t>2</m:t>
                        </m:r>
                      </m:sup>
                    </m:sSup>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𝑥</m:t>
                    </m:r>
                    <m:r>
                      <a:rPr lang="en-IN" sz="2400" i="1">
                        <a:solidFill>
                          <a:schemeClr val="tx1"/>
                        </a:solidFill>
                        <a:latin typeface="Cambria Math" panose="02040503050406030204" pitchFamily="18" charset="0"/>
                      </a:rPr>
                      <m:t>−6</m:t>
                    </m:r>
                  </m:oMath>
                </a14:m>
                <a:r>
                  <a:rPr lang="en-IN" sz="2400" dirty="0">
                    <a:solidFill>
                      <a:schemeClr val="tx1"/>
                    </a:solidFill>
                    <a:latin typeface="Times New Roman" panose="02020603050405020304" pitchFamily="18" charset="0"/>
                    <a:cs typeface="Times New Roman" panose="02020603050405020304" pitchFamily="18" charset="0"/>
                  </a:rPr>
                  <a:t>, the complete equation will be zero</a:t>
                </a:r>
              </a:p>
              <a:p>
                <a:endParaRPr lang="en-IN" sz="2400" dirty="0">
                  <a:solidFill>
                    <a:schemeClr val="tx1"/>
                  </a:solidFill>
                  <a:latin typeface="Times New Roman" panose="02020603050405020304" pitchFamily="18" charset="0"/>
                  <a:cs typeface="Times New Roman" panose="02020603050405020304" pitchFamily="18" charset="0"/>
                </a:endParaRPr>
              </a:p>
              <a:p>
                <a:r>
                  <a:rPr lang="en-IN" sz="2400" dirty="0">
                    <a:solidFill>
                      <a:schemeClr val="tx1"/>
                    </a:solidFill>
                    <a:latin typeface="Times New Roman" panose="02020603050405020304" pitchFamily="18" charset="0"/>
                    <a:cs typeface="Times New Roman" panose="02020603050405020304" pitchFamily="18" charset="0"/>
                  </a:rPr>
                  <a:t>Therefore we can say -3 and +2 are the roots of equation</a:t>
                </a:r>
              </a:p>
            </p:txBody>
          </p:sp>
        </mc:Choice>
        <mc:Fallback xmlns="">
          <p:sp>
            <p:nvSpPr>
              <p:cNvPr id="8" name="Content Placeholder 2">
                <a:extLst>
                  <a:ext uri="{FF2B5EF4-FFF2-40B4-BE49-F238E27FC236}">
                    <a16:creationId xmlns:a16="http://schemas.microsoft.com/office/drawing/2014/main" id="{6E61DB4C-41EB-448A-46DA-0EA28E65101C}"/>
                  </a:ext>
                </a:extLst>
              </p:cNvPr>
              <p:cNvSpPr>
                <a:spLocks noGrp="1" noRot="1" noChangeAspect="1" noMove="1" noResize="1" noEditPoints="1" noAdjustHandles="1" noChangeArrowheads="1" noChangeShapeType="1" noTextEdit="1"/>
              </p:cNvSpPr>
              <p:nvPr>
                <p:ph idx="1"/>
              </p:nvPr>
            </p:nvSpPr>
            <p:spPr>
              <a:xfrm>
                <a:off x="3673071" y="1123837"/>
                <a:ext cx="7412271" cy="5051880"/>
              </a:xfrm>
              <a:blipFill>
                <a:blip r:embed="rId2"/>
                <a:stretch>
                  <a:fillRect l="-988" r="-658"/>
                </a:stretch>
              </a:blipFill>
            </p:spPr>
            <p:txBody>
              <a:bodyPr/>
              <a:lstStyle/>
              <a:p>
                <a:r>
                  <a:rPr lang="en-IN">
                    <a:noFill/>
                  </a:rPr>
                  <a:t> </a:t>
                </a:r>
              </a:p>
            </p:txBody>
          </p:sp>
        </mc:Fallback>
      </mc:AlternateContent>
    </p:spTree>
    <p:extLst>
      <p:ext uri="{BB962C8B-B14F-4D97-AF65-F5344CB8AC3E}">
        <p14:creationId xmlns:p14="http://schemas.microsoft.com/office/powerpoint/2010/main" val="314402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9" end="9"/>
                                            </p:txEl>
                                          </p:spTgt>
                                        </p:tgtEl>
                                        <p:attrNameLst>
                                          <p:attrName>style.visibility</p:attrName>
                                        </p:attrNameLst>
                                      </p:cBhvr>
                                      <p:to>
                                        <p:strVal val="visible"/>
                                      </p:to>
                                    </p:set>
                                    <p:animEffect transition="in" filter="fade">
                                      <p:cBhvr>
                                        <p:cTn id="4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1BB6-2EF8-4107-9D7C-C9B0E7AC74EF}"/>
              </a:ext>
            </a:extLst>
          </p:cNvPr>
          <p:cNvSpPr>
            <a:spLocks noGrp="1"/>
          </p:cNvSpPr>
          <p:nvPr>
            <p:ph type="title"/>
          </p:nvPr>
        </p:nvSpPr>
        <p:spPr/>
        <p:txBody>
          <a:bodyPr/>
          <a:lstStyle/>
          <a:p>
            <a:pPr algn="ctr"/>
            <a:r>
              <a:rPr lang="en-US" sz="3600" b="1" dirty="0">
                <a:solidFill>
                  <a:schemeClr val="bg1"/>
                </a:solidFill>
                <a:latin typeface="TimesNewRomanPS-BoldMT"/>
              </a:rPr>
              <a:t>Solution of Nonlinear Equations</a:t>
            </a:r>
            <a:endParaRPr lang="en-US" dirty="0">
              <a:solidFill>
                <a:schemeClr val="bg1"/>
              </a:solidFill>
            </a:endParaRPr>
          </a:p>
        </p:txBody>
      </p:sp>
      <p:pic>
        <p:nvPicPr>
          <p:cNvPr id="7" name="Picture 6">
            <a:extLst>
              <a:ext uri="{FF2B5EF4-FFF2-40B4-BE49-F238E27FC236}">
                <a16:creationId xmlns:a16="http://schemas.microsoft.com/office/drawing/2014/main" id="{FB70D042-0EEB-B45D-B8B1-69636037C714}"/>
              </a:ext>
            </a:extLst>
          </p:cNvPr>
          <p:cNvPicPr>
            <a:picLocks noChangeAspect="1"/>
          </p:cNvPicPr>
          <p:nvPr/>
        </p:nvPicPr>
        <p:blipFill>
          <a:blip r:embed="rId2"/>
          <a:stretch>
            <a:fillRect/>
          </a:stretch>
        </p:blipFill>
        <p:spPr>
          <a:xfrm>
            <a:off x="3972951" y="861866"/>
            <a:ext cx="6553200" cy="885825"/>
          </a:xfrm>
          <a:prstGeom prst="rect">
            <a:avLst/>
          </a:prstGeom>
        </p:spPr>
      </p:pic>
      <p:pic>
        <p:nvPicPr>
          <p:cNvPr id="9" name="Picture 8">
            <a:extLst>
              <a:ext uri="{FF2B5EF4-FFF2-40B4-BE49-F238E27FC236}">
                <a16:creationId xmlns:a16="http://schemas.microsoft.com/office/drawing/2014/main" id="{6FECA8BF-2D65-7814-4FCF-67BA6A20BF17}"/>
              </a:ext>
            </a:extLst>
          </p:cNvPr>
          <p:cNvPicPr>
            <a:picLocks noChangeAspect="1"/>
          </p:cNvPicPr>
          <p:nvPr/>
        </p:nvPicPr>
        <p:blipFill>
          <a:blip r:embed="rId3"/>
          <a:stretch>
            <a:fillRect/>
          </a:stretch>
        </p:blipFill>
        <p:spPr>
          <a:xfrm>
            <a:off x="3696726" y="1895856"/>
            <a:ext cx="7105650" cy="1528572"/>
          </a:xfrm>
          <a:prstGeom prst="rect">
            <a:avLst/>
          </a:prstGeom>
        </p:spPr>
      </p:pic>
      <p:pic>
        <p:nvPicPr>
          <p:cNvPr id="11" name="Picture 10">
            <a:extLst>
              <a:ext uri="{FF2B5EF4-FFF2-40B4-BE49-F238E27FC236}">
                <a16:creationId xmlns:a16="http://schemas.microsoft.com/office/drawing/2014/main" id="{FF3A120C-2D8C-65F2-3817-8649418486DC}"/>
              </a:ext>
            </a:extLst>
          </p:cNvPr>
          <p:cNvPicPr>
            <a:picLocks noChangeAspect="1"/>
          </p:cNvPicPr>
          <p:nvPr/>
        </p:nvPicPr>
        <p:blipFill>
          <a:blip r:embed="rId4"/>
          <a:stretch>
            <a:fillRect/>
          </a:stretch>
        </p:blipFill>
        <p:spPr>
          <a:xfrm>
            <a:off x="3972951" y="3774245"/>
            <a:ext cx="7162800" cy="1528572"/>
          </a:xfrm>
          <a:prstGeom prst="rect">
            <a:avLst/>
          </a:prstGeom>
        </p:spPr>
      </p:pic>
    </p:spTree>
    <p:extLst>
      <p:ext uri="{BB962C8B-B14F-4D97-AF65-F5344CB8AC3E}">
        <p14:creationId xmlns:p14="http://schemas.microsoft.com/office/powerpoint/2010/main" val="197049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1B73F-A71C-4495-9F48-6A74E9379630}"/>
              </a:ext>
            </a:extLst>
          </p:cNvPr>
          <p:cNvSpPr>
            <a:spLocks noGrp="1"/>
          </p:cNvSpPr>
          <p:nvPr>
            <p:ph type="title"/>
          </p:nvPr>
        </p:nvSpPr>
        <p:spPr/>
        <p:txBody>
          <a:bodyPr/>
          <a:lstStyle/>
          <a:p>
            <a:pPr algn="ctr"/>
            <a:r>
              <a:rPr lang="en-US" sz="3600" b="1" dirty="0">
                <a:solidFill>
                  <a:schemeClr val="bg1"/>
                </a:solidFill>
                <a:latin typeface="TimesNewRomanPS-BoldMT"/>
              </a:rPr>
              <a:t>Methods for Solving Nonlinear Equations</a:t>
            </a:r>
            <a:endParaRPr lang="en-US" dirty="0">
              <a:solidFill>
                <a:schemeClr val="bg1"/>
              </a:solidFill>
            </a:endParaRPr>
          </a:p>
        </p:txBody>
      </p:sp>
      <p:pic>
        <p:nvPicPr>
          <p:cNvPr id="5" name="Content Placeholder 4">
            <a:extLst>
              <a:ext uri="{FF2B5EF4-FFF2-40B4-BE49-F238E27FC236}">
                <a16:creationId xmlns:a16="http://schemas.microsoft.com/office/drawing/2014/main" id="{28409932-9DA3-449F-B88D-7BA1961A1CED}"/>
              </a:ext>
            </a:extLst>
          </p:cNvPr>
          <p:cNvPicPr>
            <a:picLocks noGrp="1" noChangeAspect="1"/>
          </p:cNvPicPr>
          <p:nvPr>
            <p:ph idx="1"/>
          </p:nvPr>
        </p:nvPicPr>
        <p:blipFill>
          <a:blip r:embed="rId2"/>
          <a:stretch>
            <a:fillRect/>
          </a:stretch>
        </p:blipFill>
        <p:spPr>
          <a:xfrm>
            <a:off x="3662045" y="588423"/>
            <a:ext cx="7666316" cy="4855773"/>
          </a:xfrm>
        </p:spPr>
      </p:pic>
    </p:spTree>
    <p:extLst>
      <p:ext uri="{BB962C8B-B14F-4D97-AF65-F5344CB8AC3E}">
        <p14:creationId xmlns:p14="http://schemas.microsoft.com/office/powerpoint/2010/main" val="2476008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BB50-839D-42C2-B4A6-FA9B31D567A4}"/>
              </a:ext>
            </a:extLst>
          </p:cNvPr>
          <p:cNvSpPr>
            <a:spLocks noGrp="1"/>
          </p:cNvSpPr>
          <p:nvPr>
            <p:ph type="title"/>
          </p:nvPr>
        </p:nvSpPr>
        <p:spPr/>
        <p:txBody>
          <a:bodyPr>
            <a:normAutofit/>
          </a:bodyPr>
          <a:lstStyle/>
          <a:p>
            <a:pPr algn="ctr"/>
            <a:r>
              <a:rPr lang="en-US" sz="2800" b="1" dirty="0">
                <a:solidFill>
                  <a:schemeClr val="bg1"/>
                </a:solidFill>
                <a:latin typeface="TimesNewRomanPS-BoldMT"/>
              </a:rPr>
              <a:t>Approximate solutions of nonlinear equations</a:t>
            </a:r>
          </a:p>
        </p:txBody>
      </p:sp>
      <p:pic>
        <p:nvPicPr>
          <p:cNvPr id="4" name="Picture 3">
            <a:extLst>
              <a:ext uri="{FF2B5EF4-FFF2-40B4-BE49-F238E27FC236}">
                <a16:creationId xmlns:a16="http://schemas.microsoft.com/office/drawing/2014/main" id="{1A838EF6-A027-4767-B5CD-226E712608D9}"/>
              </a:ext>
            </a:extLst>
          </p:cNvPr>
          <p:cNvPicPr>
            <a:picLocks noChangeAspect="1"/>
          </p:cNvPicPr>
          <p:nvPr/>
        </p:nvPicPr>
        <p:blipFill>
          <a:blip r:embed="rId2"/>
          <a:stretch>
            <a:fillRect/>
          </a:stretch>
        </p:blipFill>
        <p:spPr>
          <a:xfrm>
            <a:off x="3444966" y="1613694"/>
            <a:ext cx="8342911" cy="1123281"/>
          </a:xfrm>
          <a:prstGeom prst="rect">
            <a:avLst/>
          </a:prstGeom>
        </p:spPr>
      </p:pic>
      <p:pic>
        <p:nvPicPr>
          <p:cNvPr id="5" name="Picture 4">
            <a:extLst>
              <a:ext uri="{FF2B5EF4-FFF2-40B4-BE49-F238E27FC236}">
                <a16:creationId xmlns:a16="http://schemas.microsoft.com/office/drawing/2014/main" id="{B78A2D6D-D166-4BD8-BB6A-EE7E390DA00F}"/>
              </a:ext>
            </a:extLst>
          </p:cNvPr>
          <p:cNvPicPr>
            <a:picLocks noChangeAspect="1"/>
          </p:cNvPicPr>
          <p:nvPr/>
        </p:nvPicPr>
        <p:blipFill>
          <a:blip r:embed="rId3"/>
          <a:stretch>
            <a:fillRect/>
          </a:stretch>
        </p:blipFill>
        <p:spPr>
          <a:xfrm>
            <a:off x="3444966" y="2951157"/>
            <a:ext cx="8342910" cy="739245"/>
          </a:xfrm>
          <a:prstGeom prst="rect">
            <a:avLst/>
          </a:prstGeom>
        </p:spPr>
      </p:pic>
      <p:sp>
        <p:nvSpPr>
          <p:cNvPr id="6" name="Rectangle 5">
            <a:extLst>
              <a:ext uri="{FF2B5EF4-FFF2-40B4-BE49-F238E27FC236}">
                <a16:creationId xmlns:a16="http://schemas.microsoft.com/office/drawing/2014/main" id="{9EDB528F-F2CA-47F1-B4BE-D999D43F62BD}"/>
              </a:ext>
            </a:extLst>
          </p:cNvPr>
          <p:cNvSpPr/>
          <p:nvPr/>
        </p:nvSpPr>
        <p:spPr>
          <a:xfrm>
            <a:off x="3382899" y="3789382"/>
            <a:ext cx="2920736" cy="400110"/>
          </a:xfrm>
          <a:prstGeom prst="rect">
            <a:avLst/>
          </a:prstGeom>
        </p:spPr>
        <p:txBody>
          <a:bodyPr wrap="none">
            <a:spAutoFit/>
          </a:bodyPr>
          <a:lstStyle/>
          <a:p>
            <a:r>
              <a:rPr lang="en-US" sz="2000" dirty="0">
                <a:solidFill>
                  <a:srgbClr val="FF0000"/>
                </a:solidFill>
              </a:rPr>
              <a:t>Transcendental Equations</a:t>
            </a:r>
          </a:p>
        </p:txBody>
      </p:sp>
      <p:pic>
        <p:nvPicPr>
          <p:cNvPr id="7" name="Picture 6">
            <a:extLst>
              <a:ext uri="{FF2B5EF4-FFF2-40B4-BE49-F238E27FC236}">
                <a16:creationId xmlns:a16="http://schemas.microsoft.com/office/drawing/2014/main" id="{2C0851E1-2D6C-4E2C-B14E-933DFB77E0BE}"/>
              </a:ext>
            </a:extLst>
          </p:cNvPr>
          <p:cNvPicPr>
            <a:picLocks noChangeAspect="1"/>
          </p:cNvPicPr>
          <p:nvPr/>
        </p:nvPicPr>
        <p:blipFill>
          <a:blip r:embed="rId4"/>
          <a:stretch>
            <a:fillRect/>
          </a:stretch>
        </p:blipFill>
        <p:spPr>
          <a:xfrm>
            <a:off x="3521902" y="4288472"/>
            <a:ext cx="7781925" cy="640796"/>
          </a:xfrm>
          <a:prstGeom prst="rect">
            <a:avLst/>
          </a:prstGeom>
        </p:spPr>
      </p:pic>
      <p:sp>
        <p:nvSpPr>
          <p:cNvPr id="8" name="TextBox 7">
            <a:extLst>
              <a:ext uri="{FF2B5EF4-FFF2-40B4-BE49-F238E27FC236}">
                <a16:creationId xmlns:a16="http://schemas.microsoft.com/office/drawing/2014/main" id="{CD46BD09-1168-4E37-83D6-02586A6628CF}"/>
              </a:ext>
            </a:extLst>
          </p:cNvPr>
          <p:cNvSpPr txBox="1"/>
          <p:nvPr/>
        </p:nvSpPr>
        <p:spPr>
          <a:xfrm>
            <a:off x="3382899" y="1043454"/>
            <a:ext cx="8102735" cy="400110"/>
          </a:xfrm>
          <a:prstGeom prst="rect">
            <a:avLst/>
          </a:prstGeom>
          <a:noFill/>
        </p:spPr>
        <p:txBody>
          <a:bodyPr wrap="square" rtlCol="0">
            <a:spAutoFit/>
          </a:bodyPr>
          <a:lstStyle/>
          <a:p>
            <a:r>
              <a:rPr lang="en-US" sz="2000" dirty="0">
                <a:solidFill>
                  <a:srgbClr val="FF0000"/>
                </a:solidFill>
              </a:rPr>
              <a:t>Algebraic Polynomials:</a:t>
            </a:r>
          </a:p>
        </p:txBody>
      </p:sp>
      <p:pic>
        <p:nvPicPr>
          <p:cNvPr id="10" name="Picture 9">
            <a:extLst>
              <a:ext uri="{FF2B5EF4-FFF2-40B4-BE49-F238E27FC236}">
                <a16:creationId xmlns:a16="http://schemas.microsoft.com/office/drawing/2014/main" id="{DFB1D163-C81D-4AD8-AEA0-18CF8D285C31}"/>
              </a:ext>
            </a:extLst>
          </p:cNvPr>
          <p:cNvPicPr>
            <a:picLocks noChangeAspect="1"/>
          </p:cNvPicPr>
          <p:nvPr/>
        </p:nvPicPr>
        <p:blipFill>
          <a:blip r:embed="rId5"/>
          <a:stretch>
            <a:fillRect/>
          </a:stretch>
        </p:blipFill>
        <p:spPr>
          <a:xfrm>
            <a:off x="3444966" y="5084520"/>
            <a:ext cx="8081337" cy="874473"/>
          </a:xfrm>
          <a:prstGeom prst="rect">
            <a:avLst/>
          </a:prstGeom>
        </p:spPr>
      </p:pic>
    </p:spTree>
    <p:extLst>
      <p:ext uri="{BB962C8B-B14F-4D97-AF65-F5344CB8AC3E}">
        <p14:creationId xmlns:p14="http://schemas.microsoft.com/office/powerpoint/2010/main" val="2080832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3200" b="1" dirty="0">
                <a:solidFill>
                  <a:schemeClr val="bg1"/>
                </a:solidFill>
              </a:rPr>
              <a:t>Numerical Methods to find </a:t>
            </a:r>
            <a:r>
              <a:rPr lang="en-IN" sz="3200" b="1" dirty="0">
                <a:solidFill>
                  <a:schemeClr val="bg1"/>
                </a:solidFill>
                <a:latin typeface="Times New Roman" panose="02020603050405020304" pitchFamily="18" charset="0"/>
                <a:ea typeface="Times New Roman" panose="02020603050405020304" pitchFamily="18" charset="0"/>
              </a:rPr>
              <a:t>Roots  of Algebraic</a:t>
            </a:r>
            <a:endParaRPr lang="en-US" sz="3200" b="1" dirty="0">
              <a:solidFill>
                <a:schemeClr val="bg1"/>
              </a:solidFill>
            </a:endParaRPr>
          </a:p>
        </p:txBody>
      </p:sp>
      <p:sp>
        <p:nvSpPr>
          <p:cNvPr id="6" name="Rectangle 5"/>
          <p:cNvSpPr/>
          <p:nvPr/>
        </p:nvSpPr>
        <p:spPr>
          <a:xfrm>
            <a:off x="3529013" y="1123837"/>
            <a:ext cx="6641930" cy="3293209"/>
          </a:xfrm>
          <a:prstGeom prst="rect">
            <a:avLst/>
          </a:prstGeom>
        </p:spPr>
        <p:txBody>
          <a:bodyPr wrap="square">
            <a:spAutoFit/>
          </a:bodyPr>
          <a:lstStyle/>
          <a:p>
            <a:r>
              <a:rPr lang="en-IN" sz="2400" dirty="0">
                <a:solidFill>
                  <a:srgbClr val="FF0000"/>
                </a:solidFill>
                <a:latin typeface="Times New Roman" panose="02020603050405020304" pitchFamily="18" charset="0"/>
                <a:ea typeface="Times New Roman" panose="02020603050405020304" pitchFamily="18" charset="0"/>
              </a:rPr>
              <a:t>Roots  of Algebraic  and Transcendental Equations  :</a:t>
            </a:r>
          </a:p>
          <a:p>
            <a:r>
              <a:rPr lang="en-IN" sz="2400" dirty="0">
                <a:latin typeface="Times New Roman" panose="02020603050405020304" pitchFamily="18" charset="0"/>
                <a:ea typeface="Times New Roman" panose="02020603050405020304" pitchFamily="18" charset="0"/>
              </a:rPr>
              <a:t> </a:t>
            </a:r>
          </a:p>
          <a:p>
            <a:pPr marL="457200" indent="-457200">
              <a:buFont typeface="Wingdings" panose="05000000000000000000" pitchFamily="2" charset="2"/>
              <a:buChar char="Ø"/>
            </a:pPr>
            <a:r>
              <a:rPr lang="en-IN" sz="2000" dirty="0">
                <a:latin typeface="Cambria Math" panose="02040503050406030204" pitchFamily="18" charset="0"/>
              </a:rPr>
              <a:t>Bisection Method</a:t>
            </a:r>
          </a:p>
          <a:p>
            <a:pPr marL="457200" indent="-457200">
              <a:buFont typeface="Wingdings" panose="05000000000000000000" pitchFamily="2" charset="2"/>
              <a:buChar char="Ø"/>
            </a:pPr>
            <a:endParaRPr lang="en-IN" sz="2000" dirty="0">
              <a:latin typeface="Cambria Math" panose="02040503050406030204" pitchFamily="18" charset="0"/>
            </a:endParaRPr>
          </a:p>
          <a:p>
            <a:pPr marL="457200" indent="-457200">
              <a:buFont typeface="Wingdings" panose="05000000000000000000" pitchFamily="2" charset="2"/>
              <a:buChar char="Ø"/>
            </a:pPr>
            <a:r>
              <a:rPr lang="en-IN" sz="2000" dirty="0">
                <a:latin typeface="Cambria Math" panose="02040503050406030204" pitchFamily="18" charset="0"/>
              </a:rPr>
              <a:t>False position Method(</a:t>
            </a:r>
            <a:r>
              <a:rPr lang="en-US" sz="2000" dirty="0">
                <a:latin typeface="Cambria Math" panose="02040503050406030204" pitchFamily="18" charset="0"/>
              </a:rPr>
              <a:t>Regula-</a:t>
            </a:r>
            <a:r>
              <a:rPr lang="en-US" sz="2000" dirty="0" err="1">
                <a:latin typeface="Cambria Math" panose="02040503050406030204" pitchFamily="18" charset="0"/>
              </a:rPr>
              <a:t>Falsi</a:t>
            </a:r>
            <a:r>
              <a:rPr lang="en-US" sz="2000" dirty="0">
                <a:latin typeface="Cambria Math" panose="02040503050406030204" pitchFamily="18" charset="0"/>
              </a:rPr>
              <a:t> Method</a:t>
            </a:r>
            <a:r>
              <a:rPr lang="en-IN" sz="2000" dirty="0">
                <a:latin typeface="Cambria Math" panose="02040503050406030204" pitchFamily="18" charset="0"/>
              </a:rPr>
              <a:t>)</a:t>
            </a:r>
          </a:p>
          <a:p>
            <a:pPr marL="457200" indent="-457200">
              <a:buFont typeface="Wingdings" panose="05000000000000000000" pitchFamily="2" charset="2"/>
              <a:buChar char="Ø"/>
            </a:pPr>
            <a:endParaRPr lang="en-IN" sz="2000" dirty="0">
              <a:latin typeface="Cambria Math" panose="02040503050406030204" pitchFamily="18" charset="0"/>
            </a:endParaRPr>
          </a:p>
          <a:p>
            <a:pPr marL="457200" indent="-457200">
              <a:buFont typeface="Wingdings" panose="05000000000000000000" pitchFamily="2" charset="2"/>
              <a:buChar char="Ø"/>
            </a:pPr>
            <a:r>
              <a:rPr lang="en-IN" sz="2000" dirty="0">
                <a:latin typeface="Cambria Math" panose="02040503050406030204" pitchFamily="18" charset="0"/>
              </a:rPr>
              <a:t>Secant method</a:t>
            </a:r>
          </a:p>
          <a:p>
            <a:pPr marL="457200" indent="-457200">
              <a:buFont typeface="Wingdings" panose="05000000000000000000" pitchFamily="2" charset="2"/>
              <a:buChar char="Ø"/>
            </a:pPr>
            <a:endParaRPr lang="en-IN" sz="2000" dirty="0">
              <a:latin typeface="Cambria Math" panose="02040503050406030204" pitchFamily="18" charset="0"/>
            </a:endParaRPr>
          </a:p>
          <a:p>
            <a:pPr marL="457200" indent="-457200">
              <a:buFont typeface="Wingdings" panose="05000000000000000000" pitchFamily="2" charset="2"/>
              <a:buChar char="Ø"/>
            </a:pPr>
            <a:r>
              <a:rPr lang="en-IN" sz="2000" dirty="0">
                <a:latin typeface="Cambria Math" panose="02040503050406030204" pitchFamily="18" charset="0"/>
              </a:rPr>
              <a:t>Newton-Raphson Method</a:t>
            </a:r>
          </a:p>
          <a:p>
            <a:pPr marL="457200" indent="-457200">
              <a:buFont typeface="Wingdings" panose="05000000000000000000" pitchFamily="2" charset="2"/>
              <a:buChar char="Ø"/>
            </a:pPr>
            <a:endParaRPr lang="en-IN" sz="2000" dirty="0">
              <a:latin typeface="Cambria Math" panose="02040503050406030204" pitchFamily="18" charset="0"/>
            </a:endParaRPr>
          </a:p>
        </p:txBody>
      </p:sp>
      <p:sp>
        <p:nvSpPr>
          <p:cNvPr id="2" name="Slide Number Placeholder 1"/>
          <p:cNvSpPr>
            <a:spLocks noGrp="1"/>
          </p:cNvSpPr>
          <p:nvPr>
            <p:ph type="sldNum" sz="quarter" idx="12"/>
          </p:nvPr>
        </p:nvSpPr>
        <p:spPr/>
        <p:txBody>
          <a:bodyPr/>
          <a:lstStyle/>
          <a:p>
            <a:fld id="{9C11CE39-2868-44A2-A0C6-827D458F7A8B}" type="slidenum">
              <a:rPr lang="en-IN" smtClean="0"/>
              <a:pPr/>
              <a:t>28</a:t>
            </a:fld>
            <a:endParaRPr lang="en-IN" dirty="0"/>
          </a:p>
        </p:txBody>
      </p:sp>
    </p:spTree>
    <p:extLst>
      <p:ext uri="{BB962C8B-B14F-4D97-AF65-F5344CB8AC3E}">
        <p14:creationId xmlns:p14="http://schemas.microsoft.com/office/powerpoint/2010/main" val="1207932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1B73F-A71C-4495-9F48-6A74E9379630}"/>
              </a:ext>
            </a:extLst>
          </p:cNvPr>
          <p:cNvSpPr>
            <a:spLocks noGrp="1"/>
          </p:cNvSpPr>
          <p:nvPr>
            <p:ph type="title"/>
          </p:nvPr>
        </p:nvSpPr>
        <p:spPr/>
        <p:txBody>
          <a:bodyPr/>
          <a:lstStyle/>
          <a:p>
            <a:pPr algn="ctr"/>
            <a:r>
              <a:rPr lang="en-IN" sz="3600" b="1" dirty="0">
                <a:solidFill>
                  <a:schemeClr val="bg1"/>
                </a:solidFill>
                <a:latin typeface="Times New Roman" panose="02020603050405020304" pitchFamily="18" charset="0"/>
                <a:ea typeface="Times New Roman" panose="02020603050405020304" pitchFamily="18" charset="0"/>
              </a:rPr>
              <a:t>Intermediate value property theorem</a:t>
            </a:r>
            <a:endParaRPr lang="en-US" b="1" dirty="0">
              <a:solidFill>
                <a:schemeClr val="bg1"/>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7568B78-6B64-4CA1-A810-1525898AD9D4}"/>
                  </a:ext>
                </a:extLst>
              </p:cNvPr>
              <p:cNvSpPr/>
              <p:nvPr/>
            </p:nvSpPr>
            <p:spPr>
              <a:xfrm>
                <a:off x="3740028" y="793681"/>
                <a:ext cx="8076833" cy="2062103"/>
              </a:xfrm>
              <a:prstGeom prst="rect">
                <a:avLst/>
              </a:prstGeom>
            </p:spPr>
            <p:txBody>
              <a:bodyPr wrap="square">
                <a:spAutoFit/>
              </a:bodyPr>
              <a:lstStyle/>
              <a:p>
                <a:r>
                  <a:rPr lang="en-IN" sz="2400" dirty="0">
                    <a:solidFill>
                      <a:srgbClr val="FF0000"/>
                    </a:solidFill>
                    <a:latin typeface="Times New Roman" panose="02020603050405020304" pitchFamily="18" charset="0"/>
                    <a:ea typeface="Times New Roman" panose="02020603050405020304" pitchFamily="18" charset="0"/>
                  </a:rPr>
                  <a:t>Intermediate value property theorem:</a:t>
                </a:r>
              </a:p>
              <a:p>
                <a:r>
                  <a:rPr lang="en-IN" sz="2400" dirty="0">
                    <a:latin typeface="Times New Roman" panose="02020603050405020304" pitchFamily="18" charset="0"/>
                    <a:ea typeface="Times New Roman" panose="02020603050405020304" pitchFamily="18" charset="0"/>
                  </a:rPr>
                  <a:t> </a:t>
                </a:r>
              </a:p>
              <a:p>
                <a:r>
                  <a:rPr lang="en-IN" sz="2000" dirty="0">
                    <a:latin typeface="Cambria Math" panose="02040503050406030204" pitchFamily="18" charset="0"/>
                  </a:rPr>
                  <a:t>If </a:t>
                </a:r>
                <a14:m>
                  <m:oMath xmlns:m="http://schemas.openxmlformats.org/officeDocument/2006/math">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oMath>
                </a14:m>
                <a:r>
                  <a:rPr lang="en-IN" sz="2000" dirty="0">
                    <a:latin typeface="Cambria Math" panose="02040503050406030204" pitchFamily="18" charset="0"/>
                  </a:rPr>
                  <a:t> is continuous in the interval [a, b] and </a:t>
                </a:r>
                <a14:m>
                  <m:oMath xmlns:m="http://schemas.openxmlformats.org/officeDocument/2006/math">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e>
                    </m:d>
                  </m:oMath>
                </a14:m>
                <a:r>
                  <a:rPr lang="en-IN" sz="2000" dirty="0">
                    <a:latin typeface="Cambria Math" panose="02040503050406030204" pitchFamily="18" charset="0"/>
                  </a:rPr>
                  <a:t> , </a:t>
                </a:r>
                <a14:m>
                  <m:oMath xmlns:m="http://schemas.openxmlformats.org/officeDocument/2006/math">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𝑏</m:t>
                        </m:r>
                      </m:e>
                    </m:d>
                  </m:oMath>
                </a14:m>
                <a:r>
                  <a:rPr lang="en-IN" sz="2000" dirty="0">
                    <a:latin typeface="Cambria Math" panose="02040503050406030204" pitchFamily="18" charset="0"/>
                  </a:rPr>
                  <a:t> have different signs, i.e. f(a) f(b)&lt;0. then the equation </a:t>
                </a:r>
                <a14:m>
                  <m:oMath xmlns:m="http://schemas.openxmlformats.org/officeDocument/2006/math">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 </m:t>
                    </m:r>
                  </m:oMath>
                </a14:m>
                <a:r>
                  <a:rPr lang="en-IN" sz="2000" dirty="0">
                    <a:latin typeface="Cambria Math" panose="02040503050406030204" pitchFamily="18" charset="0"/>
                  </a:rPr>
                  <a:t>0 has at least one root between x = a and x = b. </a:t>
                </a:r>
              </a:p>
              <a:p>
                <a:r>
                  <a:rPr lang="en-IN" sz="2000" dirty="0">
                    <a:latin typeface="Cambria Math" panose="02040503050406030204" pitchFamily="18" charset="0"/>
                  </a:rPr>
                  <a:t>[i.e. </a:t>
                </a:r>
                <a14:m>
                  <m:oMath xmlns:m="http://schemas.openxmlformats.org/officeDocument/2006/math">
                    <m:r>
                      <a:rPr lang="en-IN"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r>
                      <a:rPr lang="en-US" sz="2000" b="0" i="1" smtClean="0">
                        <a:latin typeface="Cambria Math" panose="02040503050406030204" pitchFamily="18" charset="0"/>
                        <a:ea typeface="Cambria Math" panose="02040503050406030204" pitchFamily="18" charset="0"/>
                      </a:rPr>
                      <m:t> </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𝑏</m:t>
                        </m:r>
                      </m:e>
                    </m:d>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𝑐</m:t>
                        </m:r>
                      </m:e>
                    </m:d>
                    <m:r>
                      <a:rPr lang="en-US" sz="2000" b="0" i="1" smtClean="0">
                        <a:latin typeface="Cambria Math" panose="02040503050406030204" pitchFamily="18" charset="0"/>
                        <a:ea typeface="Cambria Math" panose="02040503050406030204" pitchFamily="18" charset="0"/>
                      </a:rPr>
                      <m:t>=0</m:t>
                    </m:r>
                  </m:oMath>
                </a14:m>
                <a:r>
                  <a:rPr lang="en-IN" sz="2000" dirty="0">
                    <a:latin typeface="Cambria Math" panose="02040503050406030204" pitchFamily="18" charset="0"/>
                  </a:rPr>
                  <a:t>]  </a:t>
                </a:r>
              </a:p>
            </p:txBody>
          </p:sp>
        </mc:Choice>
        <mc:Fallback xmlns="">
          <p:sp>
            <p:nvSpPr>
              <p:cNvPr id="7" name="Rectangle 6">
                <a:extLst>
                  <a:ext uri="{FF2B5EF4-FFF2-40B4-BE49-F238E27FC236}">
                    <a16:creationId xmlns:a16="http://schemas.microsoft.com/office/drawing/2014/main" id="{E7568B78-6B64-4CA1-A810-1525898AD9D4}"/>
                  </a:ext>
                </a:extLst>
              </p:cNvPr>
              <p:cNvSpPr>
                <a:spLocks noRot="1" noChangeAspect="1" noMove="1" noResize="1" noEditPoints="1" noAdjustHandles="1" noChangeArrowheads="1" noChangeShapeType="1" noTextEdit="1"/>
              </p:cNvSpPr>
              <p:nvPr/>
            </p:nvSpPr>
            <p:spPr>
              <a:xfrm>
                <a:off x="3740028" y="793681"/>
                <a:ext cx="8076833" cy="2062103"/>
              </a:xfrm>
              <a:prstGeom prst="rect">
                <a:avLst/>
              </a:prstGeom>
              <a:blipFill>
                <a:blip r:embed="rId2"/>
                <a:stretch>
                  <a:fillRect l="-1208" t="-2367" b="-443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E543B63-9E60-3859-294C-9C07C9220164}"/>
              </a:ext>
            </a:extLst>
          </p:cNvPr>
          <p:cNvSpPr/>
          <p:nvPr/>
        </p:nvSpPr>
        <p:spPr>
          <a:xfrm>
            <a:off x="4030013" y="3480082"/>
            <a:ext cx="1369286" cy="400110"/>
          </a:xfrm>
          <a:prstGeom prst="rect">
            <a:avLst/>
          </a:prstGeom>
        </p:spPr>
        <p:txBody>
          <a:bodyPr wrap="none">
            <a:spAutoFit/>
          </a:bodyPr>
          <a:lstStyle/>
          <a:p>
            <a:r>
              <a:rPr lang="en-US" sz="2000" dirty="0">
                <a:solidFill>
                  <a:srgbClr val="FF0000"/>
                </a:solidFill>
              </a:rPr>
              <a:t>There Exist</a:t>
            </a:r>
          </a:p>
        </p:txBody>
      </p:sp>
      <p:sp>
        <p:nvSpPr>
          <p:cNvPr id="4" name="Rectangle 3">
            <a:extLst>
              <a:ext uri="{FF2B5EF4-FFF2-40B4-BE49-F238E27FC236}">
                <a16:creationId xmlns:a16="http://schemas.microsoft.com/office/drawing/2014/main" id="{99D884E6-25BF-603C-F446-A531CDDF5B0B}"/>
              </a:ext>
            </a:extLst>
          </p:cNvPr>
          <p:cNvSpPr/>
          <p:nvPr/>
        </p:nvSpPr>
        <p:spPr>
          <a:xfrm>
            <a:off x="6121044" y="4206239"/>
            <a:ext cx="1234762" cy="400110"/>
          </a:xfrm>
          <a:prstGeom prst="rect">
            <a:avLst/>
          </a:prstGeom>
        </p:spPr>
        <p:txBody>
          <a:bodyPr wrap="none">
            <a:spAutoFit/>
          </a:bodyPr>
          <a:lstStyle/>
          <a:p>
            <a:r>
              <a:rPr lang="en-US" sz="2000" dirty="0">
                <a:solidFill>
                  <a:srgbClr val="FF0000"/>
                </a:solidFill>
              </a:rPr>
              <a:t>Such That</a:t>
            </a:r>
          </a:p>
        </p:txBody>
      </p:sp>
      <p:cxnSp>
        <p:nvCxnSpPr>
          <p:cNvPr id="10" name="Connector: Elbow 9">
            <a:extLst>
              <a:ext uri="{FF2B5EF4-FFF2-40B4-BE49-F238E27FC236}">
                <a16:creationId xmlns:a16="http://schemas.microsoft.com/office/drawing/2014/main" id="{B1A2ED7E-DB06-B328-5773-C9142F5D82A8}"/>
              </a:ext>
            </a:extLst>
          </p:cNvPr>
          <p:cNvCxnSpPr/>
          <p:nvPr/>
        </p:nvCxnSpPr>
        <p:spPr>
          <a:xfrm rot="16200000" flipH="1">
            <a:off x="4213199" y="2975433"/>
            <a:ext cx="647263" cy="4079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A6AC54D-72EF-23D0-7A92-A2F75518C67D}"/>
              </a:ext>
            </a:extLst>
          </p:cNvPr>
          <p:cNvCxnSpPr/>
          <p:nvPr/>
        </p:nvCxnSpPr>
        <p:spPr>
          <a:xfrm rot="16200000" flipH="1">
            <a:off x="5500489" y="2996439"/>
            <a:ext cx="1378592" cy="10972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21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F1C7-3714-4CD0-8BDC-B0C280CA8C6B}"/>
              </a:ext>
            </a:extLst>
          </p:cNvPr>
          <p:cNvSpPr>
            <a:spLocks noGrp="1"/>
          </p:cNvSpPr>
          <p:nvPr>
            <p:ph type="title"/>
          </p:nvPr>
        </p:nvSpPr>
        <p:spPr>
          <a:xfrm>
            <a:off x="238852" y="1123836"/>
            <a:ext cx="2947482" cy="4601183"/>
          </a:xfrm>
        </p:spPr>
        <p:txBody>
          <a:bodyPr>
            <a:normAutofit/>
          </a:bodyPr>
          <a:lstStyle/>
          <a:p>
            <a:pPr algn="ctr"/>
            <a:r>
              <a:rPr lang="en-US" b="1" i="0" u="none" strike="noStrike" baseline="0" dirty="0">
                <a:solidFill>
                  <a:schemeClr val="bg1"/>
                </a:solidFill>
                <a:latin typeface="Generic23-Regular"/>
              </a:rPr>
              <a:t>Accuracy and Precision</a:t>
            </a:r>
            <a:endParaRPr lang="en-US" b="1" dirty="0">
              <a:solidFill>
                <a:schemeClr val="bg1"/>
              </a:solidFill>
            </a:endParaRPr>
          </a:p>
        </p:txBody>
      </p:sp>
      <p:pic>
        <p:nvPicPr>
          <p:cNvPr id="5" name="Picture 4">
            <a:extLst>
              <a:ext uri="{FF2B5EF4-FFF2-40B4-BE49-F238E27FC236}">
                <a16:creationId xmlns:a16="http://schemas.microsoft.com/office/drawing/2014/main" id="{77F7E6B2-2136-D7AF-4259-E5C1D1176AD6}"/>
              </a:ext>
            </a:extLst>
          </p:cNvPr>
          <p:cNvPicPr>
            <a:picLocks noChangeAspect="1"/>
          </p:cNvPicPr>
          <p:nvPr/>
        </p:nvPicPr>
        <p:blipFill rotWithShape="1">
          <a:blip r:embed="rId2"/>
          <a:srcRect t="5507" b="41090"/>
          <a:stretch/>
        </p:blipFill>
        <p:spPr>
          <a:xfrm>
            <a:off x="3747200" y="2414901"/>
            <a:ext cx="7524730" cy="1888762"/>
          </a:xfrm>
          <a:prstGeom prst="rect">
            <a:avLst/>
          </a:prstGeom>
        </p:spPr>
      </p:pic>
      <p:pic>
        <p:nvPicPr>
          <p:cNvPr id="3" name="Picture 2">
            <a:extLst>
              <a:ext uri="{FF2B5EF4-FFF2-40B4-BE49-F238E27FC236}">
                <a16:creationId xmlns:a16="http://schemas.microsoft.com/office/drawing/2014/main" id="{E33EFAA2-625A-C194-7881-42767C4A712F}"/>
              </a:ext>
            </a:extLst>
          </p:cNvPr>
          <p:cNvPicPr>
            <a:picLocks noChangeAspect="1"/>
          </p:cNvPicPr>
          <p:nvPr/>
        </p:nvPicPr>
        <p:blipFill rotWithShape="1">
          <a:blip r:embed="rId2"/>
          <a:srcRect t="60182" b="22441"/>
          <a:stretch/>
        </p:blipFill>
        <p:spPr>
          <a:xfrm>
            <a:off x="3795591" y="4530535"/>
            <a:ext cx="7524730" cy="614597"/>
          </a:xfrm>
          <a:prstGeom prst="rect">
            <a:avLst/>
          </a:prstGeom>
        </p:spPr>
      </p:pic>
      <p:pic>
        <p:nvPicPr>
          <p:cNvPr id="7" name="Picture 6">
            <a:extLst>
              <a:ext uri="{FF2B5EF4-FFF2-40B4-BE49-F238E27FC236}">
                <a16:creationId xmlns:a16="http://schemas.microsoft.com/office/drawing/2014/main" id="{F074CECE-B04C-117E-3B0C-F9AEC09642A1}"/>
              </a:ext>
            </a:extLst>
          </p:cNvPr>
          <p:cNvPicPr>
            <a:picLocks noChangeAspect="1"/>
          </p:cNvPicPr>
          <p:nvPr/>
        </p:nvPicPr>
        <p:blipFill rotWithShape="1">
          <a:blip r:embed="rId2"/>
          <a:srcRect t="82623"/>
          <a:stretch/>
        </p:blipFill>
        <p:spPr>
          <a:xfrm>
            <a:off x="3645689" y="5305294"/>
            <a:ext cx="7524730" cy="614597"/>
          </a:xfrm>
          <a:prstGeom prst="rect">
            <a:avLst/>
          </a:prstGeom>
        </p:spPr>
      </p:pic>
      <p:pic>
        <p:nvPicPr>
          <p:cNvPr id="9" name="Picture 8">
            <a:extLst>
              <a:ext uri="{FF2B5EF4-FFF2-40B4-BE49-F238E27FC236}">
                <a16:creationId xmlns:a16="http://schemas.microsoft.com/office/drawing/2014/main" id="{B00DC00B-1EAD-2456-B59F-72BE5839C821}"/>
              </a:ext>
            </a:extLst>
          </p:cNvPr>
          <p:cNvPicPr>
            <a:picLocks noChangeAspect="1"/>
          </p:cNvPicPr>
          <p:nvPr/>
        </p:nvPicPr>
        <p:blipFill>
          <a:blip r:embed="rId3"/>
          <a:stretch>
            <a:fillRect/>
          </a:stretch>
        </p:blipFill>
        <p:spPr>
          <a:xfrm>
            <a:off x="3538405" y="746866"/>
            <a:ext cx="8236625" cy="1444337"/>
          </a:xfrm>
          <a:prstGeom prst="rect">
            <a:avLst/>
          </a:prstGeom>
        </p:spPr>
      </p:pic>
    </p:spTree>
    <p:extLst>
      <p:ext uri="{BB962C8B-B14F-4D97-AF65-F5344CB8AC3E}">
        <p14:creationId xmlns:p14="http://schemas.microsoft.com/office/powerpoint/2010/main" val="109788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62360" y="165448"/>
            <a:ext cx="2888932" cy="1384995"/>
          </a:xfrm>
          <a:prstGeom prst="rect">
            <a:avLst/>
          </a:prstGeom>
          <a:noFill/>
        </p:spPr>
        <p:txBody>
          <a:bodyPr wrap="none" rtlCol="0">
            <a:spAutoFit/>
          </a:bodyPr>
          <a:lstStyle/>
          <a:p>
            <a:r>
              <a:rPr lang="en-US" sz="2800" dirty="0">
                <a:solidFill>
                  <a:srgbClr val="FF0000"/>
                </a:solidFill>
              </a:rPr>
              <a:t>Bisection Method:</a:t>
            </a:r>
          </a:p>
          <a:p>
            <a:endParaRPr lang="en-US" sz="2800" dirty="0">
              <a:solidFill>
                <a:srgbClr val="FF0000"/>
              </a:solidFill>
            </a:endParaRPr>
          </a:p>
          <a:p>
            <a:r>
              <a:rPr lang="en-US" sz="2800" dirty="0">
                <a:solidFill>
                  <a:srgbClr val="FF0000"/>
                </a:solidFill>
              </a:rPr>
              <a:t>Working Rule</a:t>
            </a:r>
          </a:p>
        </p:txBody>
      </p:sp>
      <p:sp>
        <p:nvSpPr>
          <p:cNvPr id="5" name="Slide Number Placeholder 4"/>
          <p:cNvSpPr>
            <a:spLocks noGrp="1"/>
          </p:cNvSpPr>
          <p:nvPr>
            <p:ph type="sldNum" sz="quarter" idx="12"/>
          </p:nvPr>
        </p:nvSpPr>
        <p:spPr/>
        <p:txBody>
          <a:bodyPr/>
          <a:lstStyle/>
          <a:p>
            <a:fld id="{9C11CE39-2868-44A2-A0C6-827D458F7A8B}" type="slidenum">
              <a:rPr lang="en-IN" smtClean="0"/>
              <a:pPr/>
              <a:t>30</a:t>
            </a:fld>
            <a:endParaRPr lang="en-IN" dirty="0"/>
          </a:p>
        </p:txBody>
      </p:sp>
      <p:pic>
        <p:nvPicPr>
          <p:cNvPr id="7" name="Picture 6">
            <a:extLst>
              <a:ext uri="{FF2B5EF4-FFF2-40B4-BE49-F238E27FC236}">
                <a16:creationId xmlns:a16="http://schemas.microsoft.com/office/drawing/2014/main" id="{88997F66-0DF9-4F06-A8D5-8E489E14A8E3}"/>
              </a:ext>
            </a:extLst>
          </p:cNvPr>
          <p:cNvPicPr>
            <a:picLocks noChangeAspect="1"/>
          </p:cNvPicPr>
          <p:nvPr/>
        </p:nvPicPr>
        <p:blipFill>
          <a:blip r:embed="rId2"/>
          <a:stretch>
            <a:fillRect/>
          </a:stretch>
        </p:blipFill>
        <p:spPr>
          <a:xfrm>
            <a:off x="6062662" y="3386137"/>
            <a:ext cx="66675" cy="85725"/>
          </a:xfrm>
          <a:prstGeom prst="rect">
            <a:avLst/>
          </a:prstGeom>
        </p:spPr>
      </p:pic>
      <p:pic>
        <p:nvPicPr>
          <p:cNvPr id="8" name="Picture 7">
            <a:extLst>
              <a:ext uri="{FF2B5EF4-FFF2-40B4-BE49-F238E27FC236}">
                <a16:creationId xmlns:a16="http://schemas.microsoft.com/office/drawing/2014/main" id="{7DD13D15-E291-41FB-AC21-F40DF0587E65}"/>
              </a:ext>
            </a:extLst>
          </p:cNvPr>
          <p:cNvPicPr>
            <a:picLocks noChangeAspect="1"/>
          </p:cNvPicPr>
          <p:nvPr/>
        </p:nvPicPr>
        <p:blipFill>
          <a:blip r:embed="rId3"/>
          <a:stretch>
            <a:fillRect/>
          </a:stretch>
        </p:blipFill>
        <p:spPr>
          <a:xfrm>
            <a:off x="4003384" y="1930936"/>
            <a:ext cx="8157425" cy="3571360"/>
          </a:xfrm>
          <a:prstGeom prst="rect">
            <a:avLst/>
          </a:prstGeom>
        </p:spPr>
      </p:pic>
      <p:pic>
        <p:nvPicPr>
          <p:cNvPr id="1026" name="Picture 2" descr="Program for Bisection Method - GeeksforGeeks">
            <a:extLst>
              <a:ext uri="{FF2B5EF4-FFF2-40B4-BE49-F238E27FC236}">
                <a16:creationId xmlns:a16="http://schemas.microsoft.com/office/drawing/2014/main" id="{452D8571-25B2-E5F7-722A-12B6BE44E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90" y="1692296"/>
            <a:ext cx="3359124"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24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3563816" y="962351"/>
                <a:ext cx="7443787" cy="714876"/>
              </a:xfrm>
              <a:prstGeom prst="rect">
                <a:avLst/>
              </a:prstGeom>
              <a:noFill/>
            </p:spPr>
            <p:txBody>
              <a:bodyPr wrap="square" rtlCol="0">
                <a:spAutoFit/>
              </a:bodyPr>
              <a:lstStyle/>
              <a:p>
                <a:r>
                  <a:rPr lang="en-US" sz="2000" dirty="0"/>
                  <a:t>Find the root of the equation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−4</m:t>
                    </m:r>
                    <m:r>
                      <a:rPr lang="en-US" sz="2000" b="0" i="1" smtClean="0">
                        <a:latin typeface="Cambria Math" panose="02040503050406030204" pitchFamily="18" charset="0"/>
                      </a:rPr>
                      <m:t>𝑥</m:t>
                    </m:r>
                    <m:r>
                      <a:rPr lang="en-US" sz="2000" b="0" i="1" smtClean="0">
                        <a:latin typeface="Cambria Math" panose="02040503050406030204" pitchFamily="18" charset="0"/>
                      </a:rPr>
                      <m:t>−9=0</m:t>
                    </m:r>
                  </m:oMath>
                </a14:m>
                <a:r>
                  <a:rPr lang="en-US" sz="2000" dirty="0"/>
                  <a:t>,using the bisection method in four stages, correct up to three decimal places.</a:t>
                </a:r>
              </a:p>
            </p:txBody>
          </p:sp>
        </mc:Choice>
        <mc:Fallback xmlns="">
          <p:sp>
            <p:nvSpPr>
              <p:cNvPr id="3" name="TextBox 2"/>
              <p:cNvSpPr txBox="1">
                <a:spLocks noRot="1" noChangeAspect="1" noMove="1" noResize="1" noEditPoints="1" noAdjustHandles="1" noChangeArrowheads="1" noChangeShapeType="1" noTextEdit="1"/>
              </p:cNvSpPr>
              <p:nvPr/>
            </p:nvSpPr>
            <p:spPr>
              <a:xfrm>
                <a:off x="3563816" y="962351"/>
                <a:ext cx="7443787" cy="714876"/>
              </a:xfrm>
              <a:prstGeom prst="rect">
                <a:avLst/>
              </a:prstGeom>
              <a:blipFill>
                <a:blip r:embed="rId2"/>
                <a:stretch>
                  <a:fillRect l="-901" t="-5128" b="-13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671888" y="2156163"/>
                <a:ext cx="6667866" cy="4401205"/>
              </a:xfrm>
              <a:prstGeom prst="rect">
                <a:avLst/>
              </a:prstGeom>
            </p:spPr>
            <p:txBody>
              <a:bodyPr wrap="square">
                <a:spAutoFit/>
              </a:bodyPr>
              <a:lstStyle/>
              <a:p>
                <a:r>
                  <a:rPr lang="en-US" sz="2000" dirty="0"/>
                  <a:t>x</a:t>
                </a:r>
                <a14:m>
                  <m:oMath xmlns:m="http://schemas.openxmlformats.org/officeDocument/2006/math">
                    <m:r>
                      <a:rPr lang="en-US" sz="2000" i="1">
                        <a:latin typeface="Cambria Math" panose="02040503050406030204" pitchFamily="18" charset="0"/>
                      </a:rPr>
                      <m:t>=0,</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0</m:t>
                        </m:r>
                      </m:e>
                    </m:d>
                    <m:r>
                      <a:rPr lang="en-US" sz="2000" i="1">
                        <a:latin typeface="Cambria Math" panose="02040503050406030204" pitchFamily="18" charset="0"/>
                      </a:rPr>
                      <m:t>=−</m:t>
                    </m:r>
                    <m:r>
                      <a:rPr lang="en-US" sz="2000" b="0" i="1" smtClean="0">
                        <a:latin typeface="Cambria Math" panose="02040503050406030204" pitchFamily="18" charset="0"/>
                      </a:rPr>
                      <m:t>9</m:t>
                    </m:r>
                    <m:r>
                      <a:rPr lang="en-US" sz="2000" i="1">
                        <a:latin typeface="Cambria Math" panose="02040503050406030204" pitchFamily="18" charset="0"/>
                        <a:ea typeface="Cambria Math" panose="02040503050406030204" pitchFamily="18" charset="0"/>
                      </a:rPr>
                      <m:t>&lt;0</m:t>
                    </m:r>
                  </m:oMath>
                </a14:m>
                <a:endParaRPr lang="en-US" sz="2000" dirty="0"/>
              </a:p>
              <a:p>
                <a:endParaRPr lang="en-US" sz="2000" dirty="0"/>
              </a:p>
              <a:p>
                <a:pPr/>
                <a14:m>
                  <m:oMathPara xmlns:m="http://schemas.openxmlformats.org/officeDocument/2006/math">
                    <m:oMathParaPr>
                      <m:jc m:val="left"/>
                    </m:oMathParaPr>
                    <m:oMath xmlns:m="http://schemas.openxmlformats.org/officeDocument/2006/math">
                      <m:r>
                        <m:rPr>
                          <m:nor/>
                        </m:rPr>
                        <a:rPr lang="en-US" sz="2000" dirty="0"/>
                        <m:t>x</m:t>
                      </m:r>
                      <m:r>
                        <a:rPr lang="en-US" sz="2000" i="1">
                          <a:latin typeface="Cambria Math" panose="02040503050406030204" pitchFamily="18" charset="0"/>
                        </a:rPr>
                        <m:t>=1,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1</m:t>
                          </m:r>
                        </m:e>
                      </m:d>
                      <m:r>
                        <a:rPr lang="en-US" sz="2000" b="0" i="1" smtClean="0">
                          <a:latin typeface="Cambria Math" panose="02040503050406030204" pitchFamily="18" charset="0"/>
                        </a:rPr>
                        <m:t>=−</m:t>
                      </m:r>
                      <m:r>
                        <a:rPr lang="en-US" sz="2000" i="1">
                          <a:latin typeface="Cambria Math" panose="02040503050406030204" pitchFamily="18" charset="0"/>
                        </a:rPr>
                        <m:t>12&lt;0</m:t>
                      </m:r>
                    </m:oMath>
                  </m:oMathPara>
                </a14:m>
                <a:endParaRPr lang="en-US" sz="2000" dirty="0"/>
              </a:p>
              <a:p>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𝑥</m:t>
                      </m:r>
                      <m:r>
                        <a:rPr lang="en-US" sz="2000" i="1">
                          <a:latin typeface="Cambria Math" panose="02040503050406030204" pitchFamily="18" charset="0"/>
                        </a:rPr>
                        <m:t>=2,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2</m:t>
                          </m:r>
                        </m:e>
                      </m:d>
                      <m:r>
                        <a:rPr lang="en-US" sz="2000" i="1">
                          <a:latin typeface="Cambria Math" panose="02040503050406030204" pitchFamily="18" charset="0"/>
                        </a:rPr>
                        <m:t>=</m:t>
                      </m:r>
                      <m:r>
                        <a:rPr lang="en-US" sz="2000" b="0" i="1" smtClean="0">
                          <a:latin typeface="Cambria Math" panose="02040503050406030204" pitchFamily="18" charset="0"/>
                        </a:rPr>
                        <m:t>−9</m:t>
                      </m:r>
                      <m:r>
                        <a:rPr lang="en-US" sz="2000" i="1">
                          <a:latin typeface="Cambria Math" panose="02040503050406030204" pitchFamily="18" charset="0"/>
                          <a:ea typeface="Cambria Math" panose="02040503050406030204" pitchFamily="18" charset="0"/>
                        </a:rPr>
                        <m:t>&lt;0</m:t>
                      </m:r>
                    </m:oMath>
                  </m:oMathPara>
                </a14:m>
                <a:endParaRPr lang="en-US" sz="2000" dirty="0"/>
              </a:p>
              <a:p>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𝑥</m:t>
                      </m:r>
                      <m:r>
                        <a:rPr lang="en-US" sz="2000" i="1">
                          <a:latin typeface="Cambria Math" panose="02040503050406030204" pitchFamily="18" charset="0"/>
                        </a:rPr>
                        <m:t>=3,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3</m:t>
                          </m:r>
                        </m:e>
                      </m:d>
                      <m:r>
                        <a:rPr lang="en-US" sz="2000" i="1">
                          <a:latin typeface="Cambria Math" panose="02040503050406030204" pitchFamily="18" charset="0"/>
                        </a:rPr>
                        <m:t>=</m:t>
                      </m:r>
                      <m:r>
                        <a:rPr lang="en-US" sz="2000" b="0" i="1" smtClean="0">
                          <a:latin typeface="Cambria Math" panose="02040503050406030204" pitchFamily="18" charset="0"/>
                        </a:rPr>
                        <m:t>6</m:t>
                      </m:r>
                      <m:r>
                        <a:rPr lang="en-US" sz="2000" i="1">
                          <a:latin typeface="Cambria Math" panose="02040503050406030204" pitchFamily="18" charset="0"/>
                          <a:ea typeface="Cambria Math" panose="02040503050406030204" pitchFamily="18" charset="0"/>
                        </a:rPr>
                        <m:t>&gt;0</m:t>
                      </m:r>
                      <m:r>
                        <a:rPr lang="en-US" sz="2000" b="0" i="0" smtClean="0">
                          <a:latin typeface="Cambria Math" panose="02040503050406030204" pitchFamily="18" charset="0"/>
                          <a:ea typeface="Cambria Math" panose="02040503050406030204" pitchFamily="18" charset="0"/>
                        </a:rPr>
                        <m:t>  </m:t>
                      </m:r>
                    </m:oMath>
                  </m:oMathPara>
                </a14:m>
                <a:endParaRPr lang="en-US" sz="2000" b="0" dirty="0">
                  <a:ea typeface="Cambria Math" panose="02040503050406030204" pitchFamily="18" charset="0"/>
                </a:endParaRPr>
              </a:p>
              <a:p>
                <a:endParaRPr lang="en-US" sz="2000" b="0" dirty="0">
                  <a:ea typeface="Cambria Math" panose="02040503050406030204" pitchFamily="18" charset="0"/>
                </a:endParaRPr>
              </a:p>
              <a:p>
                <a:r>
                  <a:rPr lang="en-US" sz="2000" dirty="0"/>
                  <a:t> Since </a:t>
                </a:r>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2</m:t>
                        </m:r>
                      </m:e>
                    </m:d>
                    <m:r>
                      <a:rPr lang="en-US" sz="2000" i="1">
                        <a:latin typeface="Cambria Math" panose="02040503050406030204" pitchFamily="18" charset="0"/>
                        <a:ea typeface="Cambria Math" panose="02040503050406030204" pitchFamily="18" charset="0"/>
                      </a:rPr>
                      <m:t>&lt;0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𝑎𝑛𝑑</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3</m:t>
                        </m:r>
                      </m:e>
                    </m:d>
                    <m:r>
                      <a:rPr lang="en-US" sz="2000" i="1">
                        <a:latin typeface="Cambria Math" panose="02040503050406030204" pitchFamily="18" charset="0"/>
                        <a:ea typeface="Cambria Math" panose="02040503050406030204" pitchFamily="18" charset="0"/>
                      </a:rPr>
                      <m:t>&gt;0</m:t>
                    </m:r>
                    <m:r>
                      <a:rPr lang="en-US" sz="2000" b="0" i="1" smtClean="0">
                        <a:latin typeface="Cambria Math" panose="02040503050406030204" pitchFamily="18" charset="0"/>
                        <a:ea typeface="Cambria Math" panose="02040503050406030204" pitchFamily="18" charset="0"/>
                      </a:rPr>
                      <m:t>,</m:t>
                    </m:r>
                  </m:oMath>
                </a14:m>
                <a:endParaRPr lang="en-US" sz="2000" dirty="0"/>
              </a:p>
              <a:p>
                <a:endParaRPr lang="en-US" sz="2000" dirty="0"/>
              </a:p>
              <a:p>
                <a:r>
                  <a:rPr lang="en-US" sz="2000" dirty="0"/>
                  <a:t>The root lies between </a:t>
                </a:r>
                <a14:m>
                  <m:oMath xmlns:m="http://schemas.openxmlformats.org/officeDocument/2006/math">
                    <m:r>
                      <a:rPr lang="en-US" sz="2000" i="1" dirty="0">
                        <a:latin typeface="Cambria Math" panose="02040503050406030204" pitchFamily="18" charset="0"/>
                      </a:rPr>
                      <m:t>2</m:t>
                    </m:r>
                    <m:r>
                      <a:rPr lang="en-US" sz="2000" i="1">
                        <a:latin typeface="Cambria Math" panose="02040503050406030204" pitchFamily="18" charset="0"/>
                      </a:rPr>
                      <m:t> </m:t>
                    </m:r>
                    <m:r>
                      <a:rPr lang="en-US" sz="2000" i="1">
                        <a:latin typeface="Cambria Math" panose="02040503050406030204" pitchFamily="18" charset="0"/>
                      </a:rPr>
                      <m:t>𝑎𝑛𝑑</m:t>
                    </m:r>
                    <m:r>
                      <a:rPr lang="en-US" sz="2000" i="1">
                        <a:latin typeface="Cambria Math" panose="02040503050406030204" pitchFamily="18" charset="0"/>
                      </a:rPr>
                      <m:t> 3.</m:t>
                    </m:r>
                  </m:oMath>
                </a14:m>
                <a:endParaRPr lang="en-US" sz="2000" dirty="0"/>
              </a:p>
              <a:p>
                <a:endParaRPr lang="en-US" sz="2000" dirty="0"/>
              </a:p>
              <a:p>
                <a:r>
                  <a:rPr lang="en-US" sz="2000" dirty="0"/>
                  <a:t>Let </a:t>
                </a:r>
                <a14:m>
                  <m:oMath xmlns:m="http://schemas.openxmlformats.org/officeDocument/2006/math">
                    <m:r>
                      <a:rPr lang="en-US" sz="2000" i="1">
                        <a:latin typeface="Cambria Math" panose="02040503050406030204" pitchFamily="18" charset="0"/>
                      </a:rPr>
                      <m:t>𝑎</m:t>
                    </m:r>
                    <m:r>
                      <a:rPr lang="en-US" sz="2000" i="1">
                        <a:latin typeface="Cambria Math" panose="02040503050406030204" pitchFamily="18" charset="0"/>
                      </a:rPr>
                      <m:t>=2 </m:t>
                    </m:r>
                    <m:r>
                      <a:rPr lang="en-US" sz="2000" i="1">
                        <a:latin typeface="Cambria Math" panose="02040503050406030204" pitchFamily="18" charset="0"/>
                      </a:rPr>
                      <m:t>𝑎𝑛𝑑</m:t>
                    </m:r>
                    <m:r>
                      <a:rPr lang="en-US" sz="2000" i="1">
                        <a:latin typeface="Cambria Math" panose="02040503050406030204" pitchFamily="18" charset="0"/>
                      </a:rPr>
                      <m:t> </m:t>
                    </m:r>
                    <m:r>
                      <a:rPr lang="en-US" sz="2000" i="1">
                        <a:latin typeface="Cambria Math" panose="02040503050406030204" pitchFamily="18" charset="0"/>
                      </a:rPr>
                      <m:t>𝑏</m:t>
                    </m:r>
                    <m:r>
                      <a:rPr lang="en-US" sz="2000" i="1">
                        <a:latin typeface="Cambria Math" panose="02040503050406030204" pitchFamily="18" charset="0"/>
                      </a:rPr>
                      <m:t>=3</m:t>
                    </m:r>
                  </m:oMath>
                </a14:m>
                <a:endParaRPr lang="en-US" sz="2000" dirty="0"/>
              </a:p>
              <a:p>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3671888" y="2156163"/>
                <a:ext cx="6667866" cy="4401205"/>
              </a:xfrm>
              <a:prstGeom prst="rect">
                <a:avLst/>
              </a:prstGeom>
              <a:blipFill>
                <a:blip r:embed="rId3"/>
                <a:stretch>
                  <a:fillRect l="-914" t="-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9C11CE39-2868-44A2-A0C6-827D458F7A8B}" type="slidenum">
              <a:rPr lang="en-IN" smtClean="0"/>
              <a:pPr/>
              <a:t>31</a:t>
            </a:fld>
            <a:endParaRPr lang="en-IN" dirty="0"/>
          </a:p>
        </p:txBody>
      </p:sp>
      <p:sp>
        <p:nvSpPr>
          <p:cNvPr id="6" name="Title 1">
            <a:extLst>
              <a:ext uri="{FF2B5EF4-FFF2-40B4-BE49-F238E27FC236}">
                <a16:creationId xmlns:a16="http://schemas.microsoft.com/office/drawing/2014/main" id="{3DEF9BC5-6CB1-4F01-A157-1F4C41306E13}"/>
              </a:ext>
            </a:extLst>
          </p:cNvPr>
          <p:cNvSpPr txBox="1">
            <a:spLocks/>
          </p:cNvSpPr>
          <p:nvPr/>
        </p:nvSpPr>
        <p:spPr>
          <a:xfrm>
            <a:off x="194304" y="1128408"/>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b="1" dirty="0">
                <a:solidFill>
                  <a:schemeClr val="bg1"/>
                </a:solidFill>
              </a:rPr>
              <a:t>Bisection Method (Bolzano Method)</a:t>
            </a:r>
          </a:p>
        </p:txBody>
      </p:sp>
      <p:sp>
        <p:nvSpPr>
          <p:cNvPr id="7" name="TextBox 6">
            <a:extLst>
              <a:ext uri="{FF2B5EF4-FFF2-40B4-BE49-F238E27FC236}">
                <a16:creationId xmlns:a16="http://schemas.microsoft.com/office/drawing/2014/main" id="{EAA5B7D3-618F-40AA-A541-684A63F8D477}"/>
              </a:ext>
            </a:extLst>
          </p:cNvPr>
          <p:cNvSpPr txBox="1"/>
          <p:nvPr/>
        </p:nvSpPr>
        <p:spPr>
          <a:xfrm>
            <a:off x="3563816" y="500686"/>
            <a:ext cx="1753772" cy="461665"/>
          </a:xfrm>
          <a:prstGeom prst="rect">
            <a:avLst/>
          </a:prstGeom>
          <a:noFill/>
        </p:spPr>
        <p:txBody>
          <a:bodyPr wrap="square">
            <a:spAutoFit/>
          </a:bodyPr>
          <a:lstStyle/>
          <a:p>
            <a:r>
              <a:rPr lang="en-US" sz="2400" b="1" i="0" u="none" strike="noStrike" baseline="0" dirty="0">
                <a:solidFill>
                  <a:srgbClr val="231F20"/>
                </a:solidFill>
                <a:latin typeface="Generic4021-Regular"/>
              </a:rPr>
              <a:t>Example 1</a:t>
            </a:r>
            <a:endParaRPr lang="en-US" sz="2400" b="1" dirty="0"/>
          </a:p>
        </p:txBody>
      </p:sp>
      <p:sp>
        <p:nvSpPr>
          <p:cNvPr id="9" name="TextBox 8">
            <a:extLst>
              <a:ext uri="{FF2B5EF4-FFF2-40B4-BE49-F238E27FC236}">
                <a16:creationId xmlns:a16="http://schemas.microsoft.com/office/drawing/2014/main" id="{0AACF749-A481-453A-8298-F7391AE61321}"/>
              </a:ext>
            </a:extLst>
          </p:cNvPr>
          <p:cNvSpPr txBox="1"/>
          <p:nvPr/>
        </p:nvSpPr>
        <p:spPr>
          <a:xfrm>
            <a:off x="3563816" y="1677227"/>
            <a:ext cx="6098344" cy="461665"/>
          </a:xfrm>
          <a:prstGeom prst="rect">
            <a:avLst/>
          </a:prstGeom>
          <a:noFill/>
        </p:spPr>
        <p:txBody>
          <a:bodyPr wrap="square">
            <a:spAutoFit/>
          </a:bodyPr>
          <a:lstStyle/>
          <a:p>
            <a:r>
              <a:rPr lang="en-US" sz="2400" b="1" dirty="0">
                <a:solidFill>
                  <a:srgbClr val="231F20"/>
                </a:solidFill>
                <a:latin typeface="Generic4021-Regular"/>
              </a:rPr>
              <a:t>Solution</a:t>
            </a:r>
          </a:p>
        </p:txBody>
      </p:sp>
    </p:spTree>
    <p:extLst>
      <p:ext uri="{BB962C8B-B14F-4D97-AF65-F5344CB8AC3E}">
        <p14:creationId xmlns:p14="http://schemas.microsoft.com/office/powerpoint/2010/main" val="39470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2" end="12"/>
                                            </p:txEl>
                                          </p:spTgt>
                                        </p:tgtEl>
                                        <p:attrNameLst>
                                          <p:attrName>style.visibility</p:attrName>
                                        </p:attrNameLst>
                                      </p:cBhvr>
                                      <p:to>
                                        <p:strVal val="visible"/>
                                      </p:to>
                                    </p:set>
                                    <p:animEffect transition="in" filter="fade">
                                      <p:cBhvr>
                                        <p:cTn id="50"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C11CE39-2868-44A2-A0C6-827D458F7A8B}" type="slidenum">
              <a:rPr lang="en-IN" smtClean="0"/>
              <a:pPr/>
              <a:t>32</a:t>
            </a:fld>
            <a:endParaRPr lang="en-IN" dirty="0"/>
          </a:p>
        </p:txBody>
      </p:sp>
      <p:sp>
        <p:nvSpPr>
          <p:cNvPr id="6" name="Title 1">
            <a:extLst>
              <a:ext uri="{FF2B5EF4-FFF2-40B4-BE49-F238E27FC236}">
                <a16:creationId xmlns:a16="http://schemas.microsoft.com/office/drawing/2014/main" id="{3DEF9BC5-6CB1-4F01-A157-1F4C41306E13}"/>
              </a:ext>
            </a:extLst>
          </p:cNvPr>
          <p:cNvSpPr txBox="1">
            <a:spLocks/>
          </p:cNvSpPr>
          <p:nvPr/>
        </p:nvSpPr>
        <p:spPr>
          <a:xfrm>
            <a:off x="194304" y="1128408"/>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b="1" dirty="0">
                <a:solidFill>
                  <a:schemeClr val="bg1"/>
                </a:solidFill>
              </a:rPr>
              <a:t>Bisection Method (Bolzano Method)</a:t>
            </a:r>
          </a:p>
        </p:txBody>
      </p:sp>
      <p:pic>
        <p:nvPicPr>
          <p:cNvPr id="8" name="Picture 7">
            <a:extLst>
              <a:ext uri="{FF2B5EF4-FFF2-40B4-BE49-F238E27FC236}">
                <a16:creationId xmlns:a16="http://schemas.microsoft.com/office/drawing/2014/main" id="{3234F013-2804-4F56-8F96-F41817E49142}"/>
              </a:ext>
            </a:extLst>
          </p:cNvPr>
          <p:cNvPicPr>
            <a:picLocks noChangeAspect="1"/>
          </p:cNvPicPr>
          <p:nvPr/>
        </p:nvPicPr>
        <p:blipFill rotWithShape="1">
          <a:blip r:embed="rId2"/>
          <a:srcRect b="79769"/>
          <a:stretch/>
        </p:blipFill>
        <p:spPr>
          <a:xfrm>
            <a:off x="3638184" y="684774"/>
            <a:ext cx="7166586" cy="1059620"/>
          </a:xfrm>
          <a:prstGeom prst="rect">
            <a:avLst/>
          </a:prstGeom>
        </p:spPr>
      </p:pic>
      <p:pic>
        <p:nvPicPr>
          <p:cNvPr id="2" name="Picture 1">
            <a:extLst>
              <a:ext uri="{FF2B5EF4-FFF2-40B4-BE49-F238E27FC236}">
                <a16:creationId xmlns:a16="http://schemas.microsoft.com/office/drawing/2014/main" id="{1443F6ED-A0B6-B3DA-AFCB-43651CBE6F8E}"/>
              </a:ext>
            </a:extLst>
          </p:cNvPr>
          <p:cNvPicPr>
            <a:picLocks noChangeAspect="1"/>
          </p:cNvPicPr>
          <p:nvPr/>
        </p:nvPicPr>
        <p:blipFill rotWithShape="1">
          <a:blip r:embed="rId2"/>
          <a:srcRect t="20231" b="51568"/>
          <a:stretch/>
        </p:blipFill>
        <p:spPr>
          <a:xfrm>
            <a:off x="3638184" y="1834710"/>
            <a:ext cx="7166586" cy="1477108"/>
          </a:xfrm>
          <a:prstGeom prst="rect">
            <a:avLst/>
          </a:prstGeom>
        </p:spPr>
      </p:pic>
      <p:pic>
        <p:nvPicPr>
          <p:cNvPr id="3" name="Picture 2">
            <a:extLst>
              <a:ext uri="{FF2B5EF4-FFF2-40B4-BE49-F238E27FC236}">
                <a16:creationId xmlns:a16="http://schemas.microsoft.com/office/drawing/2014/main" id="{451E4BB9-DE1B-F4DF-45C8-54AA01F8116E}"/>
              </a:ext>
            </a:extLst>
          </p:cNvPr>
          <p:cNvPicPr>
            <a:picLocks noChangeAspect="1"/>
          </p:cNvPicPr>
          <p:nvPr/>
        </p:nvPicPr>
        <p:blipFill rotWithShape="1">
          <a:blip r:embed="rId2"/>
          <a:srcRect t="48431" b="23367"/>
          <a:stretch/>
        </p:blipFill>
        <p:spPr>
          <a:xfrm>
            <a:off x="3638184" y="3402134"/>
            <a:ext cx="7166586" cy="1477108"/>
          </a:xfrm>
          <a:prstGeom prst="rect">
            <a:avLst/>
          </a:prstGeom>
        </p:spPr>
      </p:pic>
      <p:pic>
        <p:nvPicPr>
          <p:cNvPr id="4" name="Picture 3">
            <a:extLst>
              <a:ext uri="{FF2B5EF4-FFF2-40B4-BE49-F238E27FC236}">
                <a16:creationId xmlns:a16="http://schemas.microsoft.com/office/drawing/2014/main" id="{3DD7E9FD-638F-7D57-B011-4C4D51431247}"/>
              </a:ext>
            </a:extLst>
          </p:cNvPr>
          <p:cNvPicPr>
            <a:picLocks noChangeAspect="1"/>
          </p:cNvPicPr>
          <p:nvPr/>
        </p:nvPicPr>
        <p:blipFill rotWithShape="1">
          <a:blip r:embed="rId2"/>
          <a:srcRect t="78357"/>
          <a:stretch/>
        </p:blipFill>
        <p:spPr>
          <a:xfrm>
            <a:off x="3638184" y="5039654"/>
            <a:ext cx="7166586" cy="1133572"/>
          </a:xfrm>
          <a:prstGeom prst="rect">
            <a:avLst/>
          </a:prstGeom>
        </p:spPr>
      </p:pic>
    </p:spTree>
    <p:extLst>
      <p:ext uri="{BB962C8B-B14F-4D97-AF65-F5344CB8AC3E}">
        <p14:creationId xmlns:p14="http://schemas.microsoft.com/office/powerpoint/2010/main" val="337170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3830288542"/>
                  </p:ext>
                </p:extLst>
              </p:nvPr>
            </p:nvGraphicFramePr>
            <p:xfrm>
              <a:off x="293900" y="1235488"/>
              <a:ext cx="11898100" cy="1040464"/>
            </p:xfrm>
            <a:graphic>
              <a:graphicData uri="http://schemas.openxmlformats.org/drawingml/2006/table">
                <a:tbl>
                  <a:tblPr firstRow="1" bandRow="1">
                    <a:tableStyleId>{5C22544A-7EE6-4342-B048-85BDC9FD1C3A}</a:tableStyleId>
                  </a:tblPr>
                  <a:tblGrid>
                    <a:gridCol w="2974525">
                      <a:extLst>
                        <a:ext uri="{9D8B030D-6E8A-4147-A177-3AD203B41FA5}">
                          <a16:colId xmlns:a16="http://schemas.microsoft.com/office/drawing/2014/main" val="20000"/>
                        </a:ext>
                      </a:extLst>
                    </a:gridCol>
                    <a:gridCol w="2974525">
                      <a:extLst>
                        <a:ext uri="{9D8B030D-6E8A-4147-A177-3AD203B41FA5}">
                          <a16:colId xmlns:a16="http://schemas.microsoft.com/office/drawing/2014/main" val="20001"/>
                        </a:ext>
                      </a:extLst>
                    </a:gridCol>
                    <a:gridCol w="2974525">
                      <a:extLst>
                        <a:ext uri="{9D8B030D-6E8A-4147-A177-3AD203B41FA5}">
                          <a16:colId xmlns:a16="http://schemas.microsoft.com/office/drawing/2014/main" val="20002"/>
                        </a:ext>
                      </a:extLst>
                    </a:gridCol>
                    <a:gridCol w="2974525">
                      <a:extLst>
                        <a:ext uri="{9D8B030D-6E8A-4147-A177-3AD203B41FA5}">
                          <a16:colId xmlns:a16="http://schemas.microsoft.com/office/drawing/2014/main" val="20003"/>
                        </a:ext>
                      </a:extLst>
                    </a:gridCol>
                  </a:tblGrid>
                  <a:tr h="64687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393594">
                    <a:tc>
                      <a:txBody>
                        <a:bodyPr/>
                        <a:lstStyle/>
                        <a:p>
                          <a:pPr algn="ctr"/>
                          <a:r>
                            <a:rPr lang="en-US" dirty="0"/>
                            <a:t>2</a:t>
                          </a:r>
                        </a:p>
                      </a:txBody>
                      <a:tcPr/>
                    </a:tc>
                    <a:tc>
                      <a:txBody>
                        <a:bodyPr/>
                        <a:lstStyle/>
                        <a:p>
                          <a:pPr algn="ctr"/>
                          <a:r>
                            <a:rPr lang="en-US" dirty="0"/>
                            <a:t>3</a:t>
                          </a:r>
                        </a:p>
                      </a:txBody>
                      <a:tcPr/>
                    </a:tc>
                    <a:tc>
                      <a:txBody>
                        <a:bodyPr/>
                        <a:lstStyle/>
                        <a:p>
                          <a:pPr algn="ctr"/>
                          <a:r>
                            <a:rPr lang="en-US" dirty="0"/>
                            <a:t>2.5</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&lt;0</m:t>
                                </m:r>
                              </m:oMath>
                            </m:oMathPara>
                          </a14:m>
                          <a:endParaRPr lang="en-US" dirty="0"/>
                        </a:p>
                      </a:txBody>
                      <a:tcPr/>
                    </a:tc>
                    <a:extLst>
                      <a:ext uri="{0D108BD9-81ED-4DB2-BD59-A6C34878D82A}">
                        <a16:rowId xmlns:a16="http://schemas.microsoft.com/office/drawing/2014/main" val="10001"/>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3830288542"/>
                  </p:ext>
                </p:extLst>
              </p:nvPr>
            </p:nvGraphicFramePr>
            <p:xfrm>
              <a:off x="293900" y="1235488"/>
              <a:ext cx="11898100" cy="1040464"/>
            </p:xfrm>
            <a:graphic>
              <a:graphicData uri="http://schemas.openxmlformats.org/drawingml/2006/table">
                <a:tbl>
                  <a:tblPr firstRow="1" bandRow="1">
                    <a:tableStyleId>{5C22544A-7EE6-4342-B048-85BDC9FD1C3A}</a:tableStyleId>
                  </a:tblPr>
                  <a:tblGrid>
                    <a:gridCol w="2974525">
                      <a:extLst>
                        <a:ext uri="{9D8B030D-6E8A-4147-A177-3AD203B41FA5}">
                          <a16:colId xmlns:a16="http://schemas.microsoft.com/office/drawing/2014/main" val="20000"/>
                        </a:ext>
                      </a:extLst>
                    </a:gridCol>
                    <a:gridCol w="2974525">
                      <a:extLst>
                        <a:ext uri="{9D8B030D-6E8A-4147-A177-3AD203B41FA5}">
                          <a16:colId xmlns:a16="http://schemas.microsoft.com/office/drawing/2014/main" val="20001"/>
                        </a:ext>
                      </a:extLst>
                    </a:gridCol>
                    <a:gridCol w="2974525">
                      <a:extLst>
                        <a:ext uri="{9D8B030D-6E8A-4147-A177-3AD203B41FA5}">
                          <a16:colId xmlns:a16="http://schemas.microsoft.com/office/drawing/2014/main" val="20002"/>
                        </a:ext>
                      </a:extLst>
                    </a:gridCol>
                    <a:gridCol w="2974525">
                      <a:extLst>
                        <a:ext uri="{9D8B030D-6E8A-4147-A177-3AD203B41FA5}">
                          <a16:colId xmlns:a16="http://schemas.microsoft.com/office/drawing/2014/main" val="20003"/>
                        </a:ext>
                      </a:extLst>
                    </a:gridCol>
                  </a:tblGrid>
                  <a:tr h="64687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205" t="-4673" r="-101025" b="-71028"/>
                          </a:stretch>
                        </a:blipFill>
                      </a:tcPr>
                    </a:tc>
                    <a:tc>
                      <a:txBody>
                        <a:bodyPr/>
                        <a:lstStyle/>
                        <a:p>
                          <a:endParaRPr lang="en-US"/>
                        </a:p>
                      </a:txBody>
                      <a:tcPr>
                        <a:blipFill>
                          <a:blip r:embed="rId2"/>
                          <a:stretch>
                            <a:fillRect l="-300205" t="-4673" r="-1025" b="-71028"/>
                          </a:stretch>
                        </a:blipFill>
                      </a:tcPr>
                    </a:tc>
                    <a:extLst>
                      <a:ext uri="{0D108BD9-81ED-4DB2-BD59-A6C34878D82A}">
                        <a16:rowId xmlns:a16="http://schemas.microsoft.com/office/drawing/2014/main" val="10000"/>
                      </a:ext>
                    </a:extLst>
                  </a:tr>
                  <a:tr h="393594">
                    <a:tc>
                      <a:txBody>
                        <a:bodyPr/>
                        <a:lstStyle/>
                        <a:p>
                          <a:pPr algn="ctr"/>
                          <a:r>
                            <a:rPr lang="en-US" dirty="0"/>
                            <a:t>2</a:t>
                          </a:r>
                        </a:p>
                      </a:txBody>
                      <a:tcPr/>
                    </a:tc>
                    <a:tc>
                      <a:txBody>
                        <a:bodyPr/>
                        <a:lstStyle/>
                        <a:p>
                          <a:pPr algn="ctr"/>
                          <a:r>
                            <a:rPr lang="en-US" dirty="0"/>
                            <a:t>3</a:t>
                          </a:r>
                        </a:p>
                      </a:txBody>
                      <a:tcPr/>
                    </a:tc>
                    <a:tc>
                      <a:txBody>
                        <a:bodyPr/>
                        <a:lstStyle/>
                        <a:p>
                          <a:pPr algn="ctr"/>
                          <a:r>
                            <a:rPr lang="en-US" dirty="0"/>
                            <a:t>2.5</a:t>
                          </a:r>
                        </a:p>
                      </a:txBody>
                      <a:tcPr/>
                    </a:tc>
                    <a:tc>
                      <a:txBody>
                        <a:bodyPr/>
                        <a:lstStyle/>
                        <a:p>
                          <a:endParaRPr lang="en-US"/>
                        </a:p>
                      </a:txBody>
                      <a:tcPr>
                        <a:blipFill>
                          <a:blip r:embed="rId2"/>
                          <a:stretch>
                            <a:fillRect l="-300205" t="-172308" r="-1025" b="-16923"/>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4" name="Rectangle 3"/>
              <p:cNvSpPr/>
              <p:nvPr/>
            </p:nvSpPr>
            <p:spPr>
              <a:xfrm>
                <a:off x="1902993" y="523173"/>
                <a:ext cx="7485682" cy="64633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=2,  </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2</m:t>
                          </m:r>
                        </m:e>
                      </m:d>
                      <m:r>
                        <a:rPr lang="en-US" i="1">
                          <a:latin typeface="Cambria Math" panose="02040503050406030204" pitchFamily="18" charset="0"/>
                        </a:rPr>
                        <m:t>=−9</m:t>
                      </m:r>
                      <m:r>
                        <a:rPr lang="en-US" i="1">
                          <a:latin typeface="Cambria Math" panose="02040503050406030204" pitchFamily="18" charset="0"/>
                          <a:ea typeface="Cambria Math" panose="02040503050406030204" pitchFamily="18" charset="0"/>
                        </a:rPr>
                        <m:t>&lt;0</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=3,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3</m:t>
                          </m:r>
                        </m:e>
                      </m:d>
                      <m:r>
                        <a:rPr lang="en-US" i="1">
                          <a:latin typeface="Cambria Math" panose="02040503050406030204" pitchFamily="18" charset="0"/>
                        </a:rPr>
                        <m:t>=6</m:t>
                      </m:r>
                      <m:r>
                        <a:rPr lang="en-US" i="1">
                          <a:latin typeface="Cambria Math" panose="02040503050406030204" pitchFamily="18" charset="0"/>
                          <a:ea typeface="Cambria Math" panose="02040503050406030204" pitchFamily="18" charset="0"/>
                        </a:rPr>
                        <m:t>&gt;0</m:t>
                      </m:r>
                    </m:oMath>
                  </m:oMathPara>
                </a14:m>
                <a:endParaRPr lang="en-US" dirty="0"/>
              </a:p>
              <a:p>
                <a:r>
                  <a:rPr lang="en-US" dirty="0"/>
                  <a:t> Let </a:t>
                </a:r>
                <a14:m>
                  <m:oMath xmlns:m="http://schemas.openxmlformats.org/officeDocument/2006/math">
                    <m:r>
                      <a:rPr lang="en-US" b="0" i="1" smtClean="0">
                        <a:latin typeface="Cambria Math" panose="02040503050406030204" pitchFamily="18" charset="0"/>
                      </a:rPr>
                      <m:t>𝑎</m:t>
                    </m:r>
                    <m:r>
                      <a:rPr lang="en-US" i="1" smtClean="0">
                        <a:latin typeface="Cambria Math" panose="02040503050406030204" pitchFamily="18" charset="0"/>
                      </a:rPr>
                      <m:t>=2</m:t>
                    </m:r>
                  </m:oMath>
                </a14:m>
                <a:r>
                  <a:rPr lang="en-US" dirty="0"/>
                  <a:t>     and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902993" y="523173"/>
                <a:ext cx="7485682" cy="646331"/>
              </a:xfrm>
              <a:prstGeom prst="rect">
                <a:avLst/>
              </a:prstGeom>
              <a:blipFill>
                <a:blip r:embed="rId3"/>
                <a:stretch>
                  <a:fillRect b="-1415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33</a:t>
            </a:fld>
            <a:endParaRPr lang="en-IN" dirty="0"/>
          </a:p>
        </p:txBody>
      </p:sp>
    </p:spTree>
    <p:extLst>
      <p:ext uri="{BB962C8B-B14F-4D97-AF65-F5344CB8AC3E}">
        <p14:creationId xmlns:p14="http://schemas.microsoft.com/office/powerpoint/2010/main" val="4257788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890008318"/>
                  </p:ext>
                </p:extLst>
              </p:nvPr>
            </p:nvGraphicFramePr>
            <p:xfrm>
              <a:off x="0" y="1266093"/>
              <a:ext cx="12192000" cy="164787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 (- </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890008318"/>
                  </p:ext>
                </p:extLst>
              </p:nvPr>
            </p:nvGraphicFramePr>
            <p:xfrm>
              <a:off x="0" y="1266093"/>
              <a:ext cx="12192000" cy="164787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 (- </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4950" r="-101000" b="-171287"/>
                          </a:stretch>
                        </a:blipFill>
                      </a:tcPr>
                    </a:tc>
                    <a:tc>
                      <a:txBody>
                        <a:bodyPr/>
                        <a:lstStyle/>
                        <a:p>
                          <a:endParaRPr lang="en-US"/>
                        </a:p>
                      </a:txBody>
                      <a:tcPr>
                        <a:blipFill>
                          <a:blip r:embed="rId2"/>
                          <a:stretch>
                            <a:fillRect l="-300400" t="-4950" r="-1000" b="-171287"/>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4706" r="-1000" b="-103529"/>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2093" r="-1000" b="-2326"/>
                          </a:stretch>
                        </a:blipFill>
                      </a:tcPr>
                    </a:tc>
                    <a:extLst>
                      <a:ext uri="{0D108BD9-81ED-4DB2-BD59-A6C34878D82A}">
                        <a16:rowId xmlns:a16="http://schemas.microsoft.com/office/drawing/2014/main" val="10002"/>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34</a:t>
            </a:fld>
            <a:endParaRPr lang="en-IN"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B6165EE-33FF-42F6-B566-E57EBD224656}"/>
                  </a:ext>
                </a:extLst>
              </p:cNvPr>
              <p:cNvSpPr/>
              <p:nvPr/>
            </p:nvSpPr>
            <p:spPr>
              <a:xfrm>
                <a:off x="1902993" y="523173"/>
                <a:ext cx="7485682" cy="64633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=2,  </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2</m:t>
                          </m:r>
                        </m:e>
                      </m:d>
                      <m:r>
                        <a:rPr lang="en-US" i="1">
                          <a:latin typeface="Cambria Math" panose="02040503050406030204" pitchFamily="18" charset="0"/>
                        </a:rPr>
                        <m:t>=−9</m:t>
                      </m:r>
                      <m:r>
                        <a:rPr lang="en-US" i="1">
                          <a:latin typeface="Cambria Math" panose="02040503050406030204" pitchFamily="18" charset="0"/>
                          <a:ea typeface="Cambria Math" panose="02040503050406030204" pitchFamily="18" charset="0"/>
                        </a:rPr>
                        <m:t>&lt;0</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=3,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3</m:t>
                          </m:r>
                        </m:e>
                      </m:d>
                      <m:r>
                        <a:rPr lang="en-US" i="1">
                          <a:latin typeface="Cambria Math" panose="02040503050406030204" pitchFamily="18" charset="0"/>
                        </a:rPr>
                        <m:t>=6</m:t>
                      </m:r>
                      <m:r>
                        <a:rPr lang="en-US" i="1">
                          <a:latin typeface="Cambria Math" panose="02040503050406030204" pitchFamily="18" charset="0"/>
                          <a:ea typeface="Cambria Math" panose="02040503050406030204" pitchFamily="18" charset="0"/>
                        </a:rPr>
                        <m:t>&gt;0</m:t>
                      </m:r>
                    </m:oMath>
                  </m:oMathPara>
                </a14:m>
                <a:endParaRPr lang="en-US" dirty="0"/>
              </a:p>
              <a:p>
                <a:r>
                  <a:rPr lang="en-US" dirty="0"/>
                  <a:t> Let </a:t>
                </a:r>
                <a14:m>
                  <m:oMath xmlns:m="http://schemas.openxmlformats.org/officeDocument/2006/math">
                    <m:r>
                      <a:rPr lang="en-US" b="0" i="1" smtClean="0">
                        <a:latin typeface="Cambria Math" panose="02040503050406030204" pitchFamily="18" charset="0"/>
                      </a:rPr>
                      <m:t>𝑎</m:t>
                    </m:r>
                    <m:r>
                      <a:rPr lang="en-US" i="1" smtClean="0">
                        <a:latin typeface="Cambria Math" panose="02040503050406030204" pitchFamily="18" charset="0"/>
                      </a:rPr>
                      <m:t>=2</m:t>
                    </m:r>
                  </m:oMath>
                </a14:m>
                <a:r>
                  <a:rPr lang="en-US" dirty="0"/>
                  <a:t>     and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p:txBody>
          </p:sp>
        </mc:Choice>
        <mc:Fallback xmlns="">
          <p:sp>
            <p:nvSpPr>
              <p:cNvPr id="4" name="Rectangle 3">
                <a:extLst>
                  <a:ext uri="{FF2B5EF4-FFF2-40B4-BE49-F238E27FC236}">
                    <a16:creationId xmlns:a16="http://schemas.microsoft.com/office/drawing/2014/main" id="{3B6165EE-33FF-42F6-B566-E57EBD224656}"/>
                  </a:ext>
                </a:extLst>
              </p:cNvPr>
              <p:cNvSpPr>
                <a:spLocks noRot="1" noChangeAspect="1" noMove="1" noResize="1" noEditPoints="1" noAdjustHandles="1" noChangeArrowheads="1" noChangeShapeType="1" noTextEdit="1"/>
              </p:cNvSpPr>
              <p:nvPr/>
            </p:nvSpPr>
            <p:spPr>
              <a:xfrm>
                <a:off x="1902993" y="523173"/>
                <a:ext cx="7485682" cy="646331"/>
              </a:xfrm>
              <a:prstGeom prst="rect">
                <a:avLst/>
              </a:prstGeom>
              <a:blipFill>
                <a:blip r:embed="rId3"/>
                <a:stretch>
                  <a:fillRect b="-14151"/>
                </a:stretch>
              </a:blipFill>
            </p:spPr>
            <p:txBody>
              <a:bodyPr/>
              <a:lstStyle/>
              <a:p>
                <a:r>
                  <a:rPr lang="en-US">
                    <a:noFill/>
                  </a:rPr>
                  <a:t> </a:t>
                </a:r>
              </a:p>
            </p:txBody>
          </p:sp>
        </mc:Fallback>
      </mc:AlternateContent>
    </p:spTree>
    <p:extLst>
      <p:ext uri="{BB962C8B-B14F-4D97-AF65-F5344CB8AC3E}">
        <p14:creationId xmlns:p14="http://schemas.microsoft.com/office/powerpoint/2010/main" val="309645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388035380"/>
                  </p:ext>
                </p:extLst>
              </p:nvPr>
            </p:nvGraphicFramePr>
            <p:xfrm>
              <a:off x="-26938" y="1097280"/>
              <a:ext cx="12192000" cy="216647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388035380"/>
                  </p:ext>
                </p:extLst>
              </p:nvPr>
            </p:nvGraphicFramePr>
            <p:xfrm>
              <a:off x="-26938" y="1097280"/>
              <a:ext cx="12192000" cy="216647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0800" b="-258000"/>
                          </a:stretch>
                        </a:blipFill>
                      </a:tcPr>
                    </a:tc>
                    <a:tc>
                      <a:txBody>
                        <a:bodyPr/>
                        <a:lstStyle/>
                        <a:p>
                          <a:endParaRPr lang="en-US"/>
                        </a:p>
                      </a:txBody>
                      <a:tcPr>
                        <a:blipFill>
                          <a:blip r:embed="rId2"/>
                          <a:stretch>
                            <a:fillRect l="-300400" t="-5000" r="-800" b="-258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2093" r="-800" b="-200000"/>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4706" r="-800" b="-102353"/>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324706" r="-800" b="-2353"/>
                          </a:stretch>
                        </a:blipFill>
                      </a:tcPr>
                    </a:tc>
                    <a:extLst>
                      <a:ext uri="{0D108BD9-81ED-4DB2-BD59-A6C34878D82A}">
                        <a16:rowId xmlns:a16="http://schemas.microsoft.com/office/drawing/2014/main" val="10003"/>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35</a:t>
            </a:fld>
            <a:endParaRPr lang="en-IN"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F007621-44F4-4B49-A0E8-A0A90E3608C2}"/>
                  </a:ext>
                </a:extLst>
              </p:cNvPr>
              <p:cNvSpPr/>
              <p:nvPr/>
            </p:nvSpPr>
            <p:spPr>
              <a:xfrm>
                <a:off x="1860790" y="450949"/>
                <a:ext cx="7485682" cy="64633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=2,  </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2</m:t>
                          </m:r>
                        </m:e>
                      </m:d>
                      <m:r>
                        <a:rPr lang="en-US" i="1">
                          <a:latin typeface="Cambria Math" panose="02040503050406030204" pitchFamily="18" charset="0"/>
                        </a:rPr>
                        <m:t>=−9</m:t>
                      </m:r>
                      <m:r>
                        <a:rPr lang="en-US" i="1">
                          <a:latin typeface="Cambria Math" panose="02040503050406030204" pitchFamily="18" charset="0"/>
                          <a:ea typeface="Cambria Math" panose="02040503050406030204" pitchFamily="18" charset="0"/>
                        </a:rPr>
                        <m:t>&lt;0</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=3,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3</m:t>
                          </m:r>
                        </m:e>
                      </m:d>
                      <m:r>
                        <a:rPr lang="en-US" i="1">
                          <a:latin typeface="Cambria Math" panose="02040503050406030204" pitchFamily="18" charset="0"/>
                        </a:rPr>
                        <m:t>=6</m:t>
                      </m:r>
                      <m:r>
                        <a:rPr lang="en-US" i="1">
                          <a:latin typeface="Cambria Math" panose="02040503050406030204" pitchFamily="18" charset="0"/>
                          <a:ea typeface="Cambria Math" panose="02040503050406030204" pitchFamily="18" charset="0"/>
                        </a:rPr>
                        <m:t>&gt;0</m:t>
                      </m:r>
                    </m:oMath>
                  </m:oMathPara>
                </a14:m>
                <a:endParaRPr lang="en-US" dirty="0"/>
              </a:p>
              <a:p>
                <a:r>
                  <a:rPr lang="en-US" dirty="0"/>
                  <a:t> Let </a:t>
                </a:r>
                <a14:m>
                  <m:oMath xmlns:m="http://schemas.openxmlformats.org/officeDocument/2006/math">
                    <m:r>
                      <a:rPr lang="en-US" b="0" i="1" smtClean="0">
                        <a:latin typeface="Cambria Math" panose="02040503050406030204" pitchFamily="18" charset="0"/>
                      </a:rPr>
                      <m:t>𝑎</m:t>
                    </m:r>
                    <m:r>
                      <a:rPr lang="en-US" i="1" smtClean="0">
                        <a:latin typeface="Cambria Math" panose="02040503050406030204" pitchFamily="18" charset="0"/>
                      </a:rPr>
                      <m:t>=2</m:t>
                    </m:r>
                  </m:oMath>
                </a14:m>
                <a:r>
                  <a:rPr lang="en-US" dirty="0"/>
                  <a:t>     and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p:txBody>
          </p:sp>
        </mc:Choice>
        <mc:Fallback xmlns="">
          <p:sp>
            <p:nvSpPr>
              <p:cNvPr id="4" name="Rectangle 3">
                <a:extLst>
                  <a:ext uri="{FF2B5EF4-FFF2-40B4-BE49-F238E27FC236}">
                    <a16:creationId xmlns:a16="http://schemas.microsoft.com/office/drawing/2014/main" id="{4F007621-44F4-4B49-A0E8-A0A90E3608C2}"/>
                  </a:ext>
                </a:extLst>
              </p:cNvPr>
              <p:cNvSpPr>
                <a:spLocks noRot="1" noChangeAspect="1" noMove="1" noResize="1" noEditPoints="1" noAdjustHandles="1" noChangeArrowheads="1" noChangeShapeType="1" noTextEdit="1"/>
              </p:cNvSpPr>
              <p:nvPr/>
            </p:nvSpPr>
            <p:spPr>
              <a:xfrm>
                <a:off x="1860790" y="450949"/>
                <a:ext cx="7485682" cy="646331"/>
              </a:xfrm>
              <a:prstGeom prst="rect">
                <a:avLst/>
              </a:prstGeom>
              <a:blipFill>
                <a:blip r:embed="rId3"/>
                <a:stretch>
                  <a:fillRect b="-14151"/>
                </a:stretch>
              </a:blipFill>
            </p:spPr>
            <p:txBody>
              <a:bodyPr/>
              <a:lstStyle/>
              <a:p>
                <a:r>
                  <a:rPr lang="en-US">
                    <a:noFill/>
                  </a:rPr>
                  <a:t> </a:t>
                </a:r>
              </a:p>
            </p:txBody>
          </p:sp>
        </mc:Fallback>
      </mc:AlternateContent>
    </p:spTree>
    <p:extLst>
      <p:ext uri="{BB962C8B-B14F-4D97-AF65-F5344CB8AC3E}">
        <p14:creationId xmlns:p14="http://schemas.microsoft.com/office/powerpoint/2010/main" val="175339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854009039"/>
                  </p:ext>
                </p:extLst>
              </p:nvPr>
            </p:nvGraphicFramePr>
            <p:xfrm>
              <a:off x="0" y="1153551"/>
              <a:ext cx="12192000" cy="2685068"/>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854009039"/>
                  </p:ext>
                </p:extLst>
              </p:nvPr>
            </p:nvGraphicFramePr>
            <p:xfrm>
              <a:off x="0" y="1153551"/>
              <a:ext cx="12192000" cy="2685068"/>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1000" b="-343000"/>
                          </a:stretch>
                        </a:blipFill>
                      </a:tcPr>
                    </a:tc>
                    <a:tc>
                      <a:txBody>
                        <a:bodyPr/>
                        <a:lstStyle/>
                        <a:p>
                          <a:endParaRPr lang="en-US"/>
                        </a:p>
                      </a:txBody>
                      <a:tcPr>
                        <a:blipFill>
                          <a:blip r:embed="rId2"/>
                          <a:stretch>
                            <a:fillRect l="-300400" t="-5000" r="-1000" b="-343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3529" r="-1000" b="-303529"/>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0930" r="-1000" b="-200000"/>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324706" r="-1000" b="-102353"/>
                          </a:stretch>
                        </a:blipFill>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endParaRPr lang="en-US"/>
                        </a:p>
                      </a:txBody>
                      <a:tcPr>
                        <a:blipFill>
                          <a:blip r:embed="rId2"/>
                          <a:stretch>
                            <a:fillRect l="-300400" t="-424706" r="-1000" b="-2353"/>
                          </a:stretch>
                        </a:blipFill>
                      </a:tcPr>
                    </a:tc>
                    <a:extLst>
                      <a:ext uri="{0D108BD9-81ED-4DB2-BD59-A6C34878D82A}">
                        <a16:rowId xmlns:a16="http://schemas.microsoft.com/office/drawing/2014/main" val="10004"/>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36</a:t>
            </a:fld>
            <a:endParaRPr lang="en-IN"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5288889-317E-4CAB-9F7A-FBD9561634C1}"/>
                  </a:ext>
                </a:extLst>
              </p:cNvPr>
              <p:cNvSpPr/>
              <p:nvPr/>
            </p:nvSpPr>
            <p:spPr>
              <a:xfrm>
                <a:off x="1874858" y="396564"/>
                <a:ext cx="7485682" cy="64633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=2,  </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2</m:t>
                          </m:r>
                        </m:e>
                      </m:d>
                      <m:r>
                        <a:rPr lang="en-US" i="1">
                          <a:latin typeface="Cambria Math" panose="02040503050406030204" pitchFamily="18" charset="0"/>
                        </a:rPr>
                        <m:t>=−9</m:t>
                      </m:r>
                      <m:r>
                        <a:rPr lang="en-US" i="1">
                          <a:latin typeface="Cambria Math" panose="02040503050406030204" pitchFamily="18" charset="0"/>
                          <a:ea typeface="Cambria Math" panose="02040503050406030204" pitchFamily="18" charset="0"/>
                        </a:rPr>
                        <m:t>&lt;0</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=3,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3</m:t>
                          </m:r>
                        </m:e>
                      </m:d>
                      <m:r>
                        <a:rPr lang="en-US" i="1">
                          <a:latin typeface="Cambria Math" panose="02040503050406030204" pitchFamily="18" charset="0"/>
                        </a:rPr>
                        <m:t>=6</m:t>
                      </m:r>
                      <m:r>
                        <a:rPr lang="en-US" i="1">
                          <a:latin typeface="Cambria Math" panose="02040503050406030204" pitchFamily="18" charset="0"/>
                          <a:ea typeface="Cambria Math" panose="02040503050406030204" pitchFamily="18" charset="0"/>
                        </a:rPr>
                        <m:t>&gt;0</m:t>
                      </m:r>
                    </m:oMath>
                  </m:oMathPara>
                </a14:m>
                <a:endParaRPr lang="en-US" dirty="0"/>
              </a:p>
              <a:p>
                <a:r>
                  <a:rPr lang="en-US" dirty="0"/>
                  <a:t> Let </a:t>
                </a:r>
                <a14:m>
                  <m:oMath xmlns:m="http://schemas.openxmlformats.org/officeDocument/2006/math">
                    <m:r>
                      <a:rPr lang="en-US" b="0" i="1" smtClean="0">
                        <a:latin typeface="Cambria Math" panose="02040503050406030204" pitchFamily="18" charset="0"/>
                      </a:rPr>
                      <m:t>𝑎</m:t>
                    </m:r>
                    <m:r>
                      <a:rPr lang="en-US" i="1" smtClean="0">
                        <a:latin typeface="Cambria Math" panose="02040503050406030204" pitchFamily="18" charset="0"/>
                      </a:rPr>
                      <m:t>=2</m:t>
                    </m:r>
                  </m:oMath>
                </a14:m>
                <a:r>
                  <a:rPr lang="en-US" dirty="0"/>
                  <a:t>     and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p:txBody>
          </p:sp>
        </mc:Choice>
        <mc:Fallback xmlns="">
          <p:sp>
            <p:nvSpPr>
              <p:cNvPr id="4" name="Rectangle 3">
                <a:extLst>
                  <a:ext uri="{FF2B5EF4-FFF2-40B4-BE49-F238E27FC236}">
                    <a16:creationId xmlns:a16="http://schemas.microsoft.com/office/drawing/2014/main" id="{E5288889-317E-4CAB-9F7A-FBD9561634C1}"/>
                  </a:ext>
                </a:extLst>
              </p:cNvPr>
              <p:cNvSpPr>
                <a:spLocks noRot="1" noChangeAspect="1" noMove="1" noResize="1" noEditPoints="1" noAdjustHandles="1" noChangeArrowheads="1" noChangeShapeType="1" noTextEdit="1"/>
              </p:cNvSpPr>
              <p:nvPr/>
            </p:nvSpPr>
            <p:spPr>
              <a:xfrm>
                <a:off x="1874858" y="396564"/>
                <a:ext cx="7485682" cy="646331"/>
              </a:xfrm>
              <a:prstGeom prst="rect">
                <a:avLst/>
              </a:prstGeom>
              <a:blipFill>
                <a:blip r:embed="rId3"/>
                <a:stretch>
                  <a:fillRect l="-81"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35CE9F5-17A6-4450-9D25-9ED43B093062}"/>
                  </a:ext>
                </a:extLst>
              </p:cNvPr>
              <p:cNvSpPr/>
              <p:nvPr/>
            </p:nvSpPr>
            <p:spPr>
              <a:xfrm>
                <a:off x="1197264" y="4276902"/>
                <a:ext cx="7485682"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𝑆</m:t>
                      </m:r>
                      <m:r>
                        <a:rPr lang="en-US" b="0" i="1" smtClean="0">
                          <a:latin typeface="Cambria Math" panose="02040503050406030204" pitchFamily="18" charset="0"/>
                        </a:rPr>
                        <m:t>𝑜</m:t>
                      </m:r>
                      <m:r>
                        <a:rPr lang="en-US" b="0" i="1" smtClean="0">
                          <a:latin typeface="Cambria Math" panose="02040503050406030204" pitchFamily="18" charset="0"/>
                        </a:rPr>
                        <m:t>, </m:t>
                      </m:r>
                      <m:r>
                        <a:rPr lang="en-US" b="0" i="1" smtClean="0">
                          <a:latin typeface="Cambria Math" panose="02040503050406030204" pitchFamily="18" charset="0"/>
                        </a:rPr>
                        <m:t>𝑅𝑒𝑞𝑢𝑖𝑒𝑑</m:t>
                      </m:r>
                      <m:r>
                        <a:rPr lang="en-US" b="0" i="1" smtClean="0">
                          <a:latin typeface="Cambria Math" panose="02040503050406030204" pitchFamily="18" charset="0"/>
                        </a:rPr>
                        <m:t> </m:t>
                      </m:r>
                      <m:r>
                        <a:rPr lang="en-US" b="0" i="1" smtClean="0">
                          <a:latin typeface="Cambria Math" panose="02040503050406030204" pitchFamily="18" charset="0"/>
                        </a:rPr>
                        <m:t>𝑟𝑜𝑜𝑡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𝑒𝑞𝑢𝑎𝑡𝑖𝑜𝑛</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2.6875</m:t>
                      </m:r>
                    </m:oMath>
                  </m:oMathPara>
                </a14:m>
                <a:endParaRPr lang="en-US" dirty="0"/>
              </a:p>
            </p:txBody>
          </p:sp>
        </mc:Choice>
        <mc:Fallback xmlns="">
          <p:sp>
            <p:nvSpPr>
              <p:cNvPr id="5" name="Rectangle 4">
                <a:extLst>
                  <a:ext uri="{FF2B5EF4-FFF2-40B4-BE49-F238E27FC236}">
                    <a16:creationId xmlns:a16="http://schemas.microsoft.com/office/drawing/2014/main" id="{C35CE9F5-17A6-4450-9D25-9ED43B093062}"/>
                  </a:ext>
                </a:extLst>
              </p:cNvPr>
              <p:cNvSpPr>
                <a:spLocks noRot="1" noChangeAspect="1" noMove="1" noResize="1" noEditPoints="1" noAdjustHandles="1" noChangeArrowheads="1" noChangeShapeType="1" noTextEdit="1"/>
              </p:cNvSpPr>
              <p:nvPr/>
            </p:nvSpPr>
            <p:spPr>
              <a:xfrm>
                <a:off x="1197264" y="4276902"/>
                <a:ext cx="7485682" cy="369332"/>
              </a:xfrm>
              <a:prstGeom prst="rect">
                <a:avLst/>
              </a:prstGeom>
              <a:blipFill>
                <a:blip r:embed="rId4"/>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1111839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3563816" y="962351"/>
                <a:ext cx="7443787" cy="714876"/>
              </a:xfrm>
              <a:prstGeom prst="rect">
                <a:avLst/>
              </a:prstGeom>
              <a:noFill/>
            </p:spPr>
            <p:txBody>
              <a:bodyPr wrap="square" rtlCol="0">
                <a:spAutoFit/>
              </a:bodyPr>
              <a:lstStyle/>
              <a:p>
                <a:r>
                  <a:rPr lang="en-US" sz="2000" dirty="0"/>
                  <a:t>Find the root of the equation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−4</m:t>
                    </m:r>
                    <m:r>
                      <a:rPr lang="en-US" sz="2000" b="0" i="1" smtClean="0">
                        <a:latin typeface="Cambria Math" panose="02040503050406030204" pitchFamily="18" charset="0"/>
                      </a:rPr>
                      <m:t>𝑥</m:t>
                    </m:r>
                    <m:r>
                      <a:rPr lang="en-US" sz="2000" b="0" i="1" smtClean="0">
                        <a:latin typeface="Cambria Math" panose="02040503050406030204" pitchFamily="18" charset="0"/>
                      </a:rPr>
                      <m:t>−9=0</m:t>
                    </m:r>
                  </m:oMath>
                </a14:m>
                <a:r>
                  <a:rPr lang="en-US" sz="2000" dirty="0"/>
                  <a:t>,using the bisection method correct up to three decimal places.</a:t>
                </a:r>
              </a:p>
            </p:txBody>
          </p:sp>
        </mc:Choice>
        <mc:Fallback xmlns="">
          <p:sp>
            <p:nvSpPr>
              <p:cNvPr id="3" name="TextBox 2"/>
              <p:cNvSpPr txBox="1">
                <a:spLocks noRot="1" noChangeAspect="1" noMove="1" noResize="1" noEditPoints="1" noAdjustHandles="1" noChangeArrowheads="1" noChangeShapeType="1" noTextEdit="1"/>
              </p:cNvSpPr>
              <p:nvPr/>
            </p:nvSpPr>
            <p:spPr>
              <a:xfrm>
                <a:off x="3563816" y="962351"/>
                <a:ext cx="7443787" cy="714876"/>
              </a:xfrm>
              <a:prstGeom prst="rect">
                <a:avLst/>
              </a:prstGeom>
              <a:blipFill>
                <a:blip r:embed="rId2"/>
                <a:stretch>
                  <a:fillRect l="-901" t="-5128" b="-13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671888" y="2156163"/>
                <a:ext cx="6667866" cy="4401205"/>
              </a:xfrm>
              <a:prstGeom prst="rect">
                <a:avLst/>
              </a:prstGeom>
            </p:spPr>
            <p:txBody>
              <a:bodyPr wrap="square">
                <a:spAutoFit/>
              </a:bodyPr>
              <a:lstStyle/>
              <a:p>
                <a:r>
                  <a:rPr lang="en-US" sz="2000" dirty="0"/>
                  <a:t>x</a:t>
                </a:r>
                <a14:m>
                  <m:oMath xmlns:m="http://schemas.openxmlformats.org/officeDocument/2006/math">
                    <m:r>
                      <a:rPr lang="en-US" sz="2000" i="1">
                        <a:latin typeface="Cambria Math" panose="02040503050406030204" pitchFamily="18" charset="0"/>
                      </a:rPr>
                      <m:t>=0,</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0</m:t>
                        </m:r>
                      </m:e>
                    </m:d>
                    <m:r>
                      <a:rPr lang="en-US" sz="2000" i="1">
                        <a:latin typeface="Cambria Math" panose="02040503050406030204" pitchFamily="18" charset="0"/>
                      </a:rPr>
                      <m:t>=−</m:t>
                    </m:r>
                    <m:r>
                      <a:rPr lang="en-US" sz="2000" b="0" i="1" smtClean="0">
                        <a:latin typeface="Cambria Math" panose="02040503050406030204" pitchFamily="18" charset="0"/>
                      </a:rPr>
                      <m:t>9</m:t>
                    </m:r>
                    <m:r>
                      <a:rPr lang="en-US" sz="2000" i="1">
                        <a:latin typeface="Cambria Math" panose="02040503050406030204" pitchFamily="18" charset="0"/>
                        <a:ea typeface="Cambria Math" panose="02040503050406030204" pitchFamily="18" charset="0"/>
                      </a:rPr>
                      <m:t>&lt;0</m:t>
                    </m:r>
                  </m:oMath>
                </a14:m>
                <a:endParaRPr lang="en-US" sz="2000" dirty="0"/>
              </a:p>
              <a:p>
                <a:endParaRPr lang="en-US" sz="2000" dirty="0"/>
              </a:p>
              <a:p>
                <a:pPr/>
                <a14:m>
                  <m:oMathPara xmlns:m="http://schemas.openxmlformats.org/officeDocument/2006/math">
                    <m:oMathParaPr>
                      <m:jc m:val="left"/>
                    </m:oMathParaPr>
                    <m:oMath xmlns:m="http://schemas.openxmlformats.org/officeDocument/2006/math">
                      <m:r>
                        <m:rPr>
                          <m:nor/>
                        </m:rPr>
                        <a:rPr lang="en-US" sz="2000" dirty="0"/>
                        <m:t>x</m:t>
                      </m:r>
                      <m:r>
                        <a:rPr lang="en-US" sz="2000" i="1">
                          <a:latin typeface="Cambria Math" panose="02040503050406030204" pitchFamily="18" charset="0"/>
                        </a:rPr>
                        <m:t>=1,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1</m:t>
                          </m:r>
                        </m:e>
                      </m:d>
                      <m:r>
                        <a:rPr lang="en-US" sz="2000" b="0" i="1" smtClean="0">
                          <a:latin typeface="Cambria Math" panose="02040503050406030204" pitchFamily="18" charset="0"/>
                        </a:rPr>
                        <m:t>=−</m:t>
                      </m:r>
                      <m:r>
                        <a:rPr lang="en-US" sz="2000" i="1">
                          <a:latin typeface="Cambria Math" panose="02040503050406030204" pitchFamily="18" charset="0"/>
                        </a:rPr>
                        <m:t>12&lt;0</m:t>
                      </m:r>
                    </m:oMath>
                  </m:oMathPara>
                </a14:m>
                <a:endParaRPr lang="en-US" sz="2000" dirty="0"/>
              </a:p>
              <a:p>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𝑥</m:t>
                      </m:r>
                      <m:r>
                        <a:rPr lang="en-US" sz="2000" i="1">
                          <a:latin typeface="Cambria Math" panose="02040503050406030204" pitchFamily="18" charset="0"/>
                        </a:rPr>
                        <m:t>=2,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2</m:t>
                          </m:r>
                        </m:e>
                      </m:d>
                      <m:r>
                        <a:rPr lang="en-US" sz="2000" i="1">
                          <a:latin typeface="Cambria Math" panose="02040503050406030204" pitchFamily="18" charset="0"/>
                        </a:rPr>
                        <m:t>=</m:t>
                      </m:r>
                      <m:r>
                        <a:rPr lang="en-US" sz="2000" b="0" i="1" smtClean="0">
                          <a:latin typeface="Cambria Math" panose="02040503050406030204" pitchFamily="18" charset="0"/>
                        </a:rPr>
                        <m:t>−9</m:t>
                      </m:r>
                      <m:r>
                        <a:rPr lang="en-US" sz="2000" i="1">
                          <a:latin typeface="Cambria Math" panose="02040503050406030204" pitchFamily="18" charset="0"/>
                          <a:ea typeface="Cambria Math" panose="02040503050406030204" pitchFamily="18" charset="0"/>
                        </a:rPr>
                        <m:t>&lt;0</m:t>
                      </m:r>
                    </m:oMath>
                  </m:oMathPara>
                </a14:m>
                <a:endParaRPr lang="en-US" sz="2000" dirty="0"/>
              </a:p>
              <a:p>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𝑥</m:t>
                      </m:r>
                      <m:r>
                        <a:rPr lang="en-US" sz="2000" i="1">
                          <a:latin typeface="Cambria Math" panose="02040503050406030204" pitchFamily="18" charset="0"/>
                        </a:rPr>
                        <m:t>=3,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3</m:t>
                          </m:r>
                        </m:e>
                      </m:d>
                      <m:r>
                        <a:rPr lang="en-US" sz="2000" i="1">
                          <a:latin typeface="Cambria Math" panose="02040503050406030204" pitchFamily="18" charset="0"/>
                        </a:rPr>
                        <m:t>=</m:t>
                      </m:r>
                      <m:r>
                        <a:rPr lang="en-US" sz="2000" b="0" i="1" smtClean="0">
                          <a:latin typeface="Cambria Math" panose="02040503050406030204" pitchFamily="18" charset="0"/>
                        </a:rPr>
                        <m:t>6</m:t>
                      </m:r>
                      <m:r>
                        <a:rPr lang="en-US" sz="2000" i="1">
                          <a:latin typeface="Cambria Math" panose="02040503050406030204" pitchFamily="18" charset="0"/>
                          <a:ea typeface="Cambria Math" panose="02040503050406030204" pitchFamily="18" charset="0"/>
                        </a:rPr>
                        <m:t>&gt;0</m:t>
                      </m:r>
                      <m:r>
                        <a:rPr lang="en-US" sz="2000" b="0" i="0" smtClean="0">
                          <a:latin typeface="Cambria Math" panose="02040503050406030204" pitchFamily="18" charset="0"/>
                          <a:ea typeface="Cambria Math" panose="02040503050406030204" pitchFamily="18" charset="0"/>
                        </a:rPr>
                        <m:t>  </m:t>
                      </m:r>
                    </m:oMath>
                  </m:oMathPara>
                </a14:m>
                <a:endParaRPr lang="en-US" sz="2000" b="0" dirty="0">
                  <a:ea typeface="Cambria Math" panose="02040503050406030204" pitchFamily="18" charset="0"/>
                </a:endParaRPr>
              </a:p>
              <a:p>
                <a:endParaRPr lang="en-US" sz="2000" b="0" dirty="0">
                  <a:ea typeface="Cambria Math" panose="02040503050406030204" pitchFamily="18" charset="0"/>
                </a:endParaRPr>
              </a:p>
              <a:p>
                <a:r>
                  <a:rPr lang="en-US" sz="2000" dirty="0"/>
                  <a:t> Since </a:t>
                </a:r>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2</m:t>
                        </m:r>
                      </m:e>
                    </m:d>
                    <m:r>
                      <a:rPr lang="en-US" sz="2000" i="1">
                        <a:latin typeface="Cambria Math" panose="02040503050406030204" pitchFamily="18" charset="0"/>
                        <a:ea typeface="Cambria Math" panose="02040503050406030204" pitchFamily="18" charset="0"/>
                      </a:rPr>
                      <m:t>&lt;0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𝑎𝑛𝑑</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3</m:t>
                        </m:r>
                      </m:e>
                    </m:d>
                    <m:r>
                      <a:rPr lang="en-US" sz="2000" i="1">
                        <a:latin typeface="Cambria Math" panose="02040503050406030204" pitchFamily="18" charset="0"/>
                        <a:ea typeface="Cambria Math" panose="02040503050406030204" pitchFamily="18" charset="0"/>
                      </a:rPr>
                      <m:t>&gt;0</m:t>
                    </m:r>
                    <m:r>
                      <a:rPr lang="en-US" sz="2000" b="0" i="1" smtClean="0">
                        <a:latin typeface="Cambria Math" panose="02040503050406030204" pitchFamily="18" charset="0"/>
                        <a:ea typeface="Cambria Math" panose="02040503050406030204" pitchFamily="18" charset="0"/>
                      </a:rPr>
                      <m:t>,</m:t>
                    </m:r>
                  </m:oMath>
                </a14:m>
                <a:endParaRPr lang="en-US" sz="2000" dirty="0"/>
              </a:p>
              <a:p>
                <a:endParaRPr lang="en-US" sz="2000" dirty="0"/>
              </a:p>
              <a:p>
                <a:r>
                  <a:rPr lang="en-US" sz="2000" dirty="0"/>
                  <a:t>The root lies between </a:t>
                </a:r>
                <a14:m>
                  <m:oMath xmlns:m="http://schemas.openxmlformats.org/officeDocument/2006/math">
                    <m:r>
                      <a:rPr lang="en-US" sz="2000" i="1" dirty="0">
                        <a:latin typeface="Cambria Math" panose="02040503050406030204" pitchFamily="18" charset="0"/>
                      </a:rPr>
                      <m:t>2</m:t>
                    </m:r>
                    <m:r>
                      <a:rPr lang="en-US" sz="2000" i="1">
                        <a:latin typeface="Cambria Math" panose="02040503050406030204" pitchFamily="18" charset="0"/>
                      </a:rPr>
                      <m:t> </m:t>
                    </m:r>
                    <m:r>
                      <a:rPr lang="en-US" sz="2000" i="1">
                        <a:latin typeface="Cambria Math" panose="02040503050406030204" pitchFamily="18" charset="0"/>
                      </a:rPr>
                      <m:t>𝑎𝑛𝑑</m:t>
                    </m:r>
                    <m:r>
                      <a:rPr lang="en-US" sz="2000" i="1">
                        <a:latin typeface="Cambria Math" panose="02040503050406030204" pitchFamily="18" charset="0"/>
                      </a:rPr>
                      <m:t> 3.</m:t>
                    </m:r>
                  </m:oMath>
                </a14:m>
                <a:endParaRPr lang="en-US" sz="2000" dirty="0"/>
              </a:p>
              <a:p>
                <a:endParaRPr lang="en-US" sz="2000" dirty="0"/>
              </a:p>
              <a:p>
                <a:r>
                  <a:rPr lang="en-US" sz="2000" dirty="0"/>
                  <a:t>Let </a:t>
                </a:r>
                <a14:m>
                  <m:oMath xmlns:m="http://schemas.openxmlformats.org/officeDocument/2006/math">
                    <m:r>
                      <a:rPr lang="en-US" sz="2000" i="1">
                        <a:latin typeface="Cambria Math" panose="02040503050406030204" pitchFamily="18" charset="0"/>
                      </a:rPr>
                      <m:t>𝑎</m:t>
                    </m:r>
                    <m:r>
                      <a:rPr lang="en-US" sz="2000" i="1">
                        <a:latin typeface="Cambria Math" panose="02040503050406030204" pitchFamily="18" charset="0"/>
                      </a:rPr>
                      <m:t>=2 </m:t>
                    </m:r>
                    <m:r>
                      <a:rPr lang="en-US" sz="2000" i="1">
                        <a:latin typeface="Cambria Math" panose="02040503050406030204" pitchFamily="18" charset="0"/>
                      </a:rPr>
                      <m:t>𝑎𝑛𝑑</m:t>
                    </m:r>
                    <m:r>
                      <a:rPr lang="en-US" sz="2000" i="1">
                        <a:latin typeface="Cambria Math" panose="02040503050406030204" pitchFamily="18" charset="0"/>
                      </a:rPr>
                      <m:t> </m:t>
                    </m:r>
                    <m:r>
                      <a:rPr lang="en-US" sz="2000" i="1">
                        <a:latin typeface="Cambria Math" panose="02040503050406030204" pitchFamily="18" charset="0"/>
                      </a:rPr>
                      <m:t>𝑏</m:t>
                    </m:r>
                    <m:r>
                      <a:rPr lang="en-US" sz="2000" i="1">
                        <a:latin typeface="Cambria Math" panose="02040503050406030204" pitchFamily="18" charset="0"/>
                      </a:rPr>
                      <m:t>=3</m:t>
                    </m:r>
                  </m:oMath>
                </a14:m>
                <a:endParaRPr lang="en-US" sz="2000" dirty="0"/>
              </a:p>
              <a:p>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3671888" y="2156163"/>
                <a:ext cx="6667866" cy="4401205"/>
              </a:xfrm>
              <a:prstGeom prst="rect">
                <a:avLst/>
              </a:prstGeom>
              <a:blipFill>
                <a:blip r:embed="rId3"/>
                <a:stretch>
                  <a:fillRect l="-914" t="-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9C11CE39-2868-44A2-A0C6-827D458F7A8B}" type="slidenum">
              <a:rPr lang="en-IN" smtClean="0"/>
              <a:pPr/>
              <a:t>37</a:t>
            </a:fld>
            <a:endParaRPr lang="en-IN" dirty="0"/>
          </a:p>
        </p:txBody>
      </p:sp>
      <p:sp>
        <p:nvSpPr>
          <p:cNvPr id="6" name="Title 1">
            <a:extLst>
              <a:ext uri="{FF2B5EF4-FFF2-40B4-BE49-F238E27FC236}">
                <a16:creationId xmlns:a16="http://schemas.microsoft.com/office/drawing/2014/main" id="{3DEF9BC5-6CB1-4F01-A157-1F4C41306E13}"/>
              </a:ext>
            </a:extLst>
          </p:cNvPr>
          <p:cNvSpPr txBox="1">
            <a:spLocks/>
          </p:cNvSpPr>
          <p:nvPr/>
        </p:nvSpPr>
        <p:spPr>
          <a:xfrm>
            <a:off x="194304" y="1128408"/>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b="1" dirty="0">
                <a:solidFill>
                  <a:schemeClr val="bg1"/>
                </a:solidFill>
              </a:rPr>
              <a:t>Bisection Method (Bolzano Method)</a:t>
            </a:r>
          </a:p>
        </p:txBody>
      </p:sp>
      <p:sp>
        <p:nvSpPr>
          <p:cNvPr id="7" name="TextBox 6">
            <a:extLst>
              <a:ext uri="{FF2B5EF4-FFF2-40B4-BE49-F238E27FC236}">
                <a16:creationId xmlns:a16="http://schemas.microsoft.com/office/drawing/2014/main" id="{EAA5B7D3-618F-40AA-A541-684A63F8D477}"/>
              </a:ext>
            </a:extLst>
          </p:cNvPr>
          <p:cNvSpPr txBox="1"/>
          <p:nvPr/>
        </p:nvSpPr>
        <p:spPr>
          <a:xfrm>
            <a:off x="3563816" y="500686"/>
            <a:ext cx="1753772" cy="461665"/>
          </a:xfrm>
          <a:prstGeom prst="rect">
            <a:avLst/>
          </a:prstGeom>
          <a:noFill/>
        </p:spPr>
        <p:txBody>
          <a:bodyPr wrap="square">
            <a:spAutoFit/>
          </a:bodyPr>
          <a:lstStyle/>
          <a:p>
            <a:r>
              <a:rPr lang="en-US" sz="2400" b="1" i="0" u="none" strike="noStrike" baseline="0" dirty="0">
                <a:solidFill>
                  <a:srgbClr val="231F20"/>
                </a:solidFill>
                <a:latin typeface="Generic4021-Regular"/>
              </a:rPr>
              <a:t>Example 2</a:t>
            </a:r>
            <a:endParaRPr lang="en-US" sz="2400" b="1" dirty="0"/>
          </a:p>
        </p:txBody>
      </p:sp>
      <p:sp>
        <p:nvSpPr>
          <p:cNvPr id="9" name="TextBox 8">
            <a:extLst>
              <a:ext uri="{FF2B5EF4-FFF2-40B4-BE49-F238E27FC236}">
                <a16:creationId xmlns:a16="http://schemas.microsoft.com/office/drawing/2014/main" id="{0AACF749-A481-453A-8298-F7391AE61321}"/>
              </a:ext>
            </a:extLst>
          </p:cNvPr>
          <p:cNvSpPr txBox="1"/>
          <p:nvPr/>
        </p:nvSpPr>
        <p:spPr>
          <a:xfrm>
            <a:off x="3563816" y="1677227"/>
            <a:ext cx="6098344" cy="461665"/>
          </a:xfrm>
          <a:prstGeom prst="rect">
            <a:avLst/>
          </a:prstGeom>
          <a:noFill/>
        </p:spPr>
        <p:txBody>
          <a:bodyPr wrap="square">
            <a:spAutoFit/>
          </a:bodyPr>
          <a:lstStyle/>
          <a:p>
            <a:r>
              <a:rPr lang="en-US" sz="2400" b="1" dirty="0">
                <a:solidFill>
                  <a:srgbClr val="231F20"/>
                </a:solidFill>
                <a:latin typeface="Generic4021-Regular"/>
              </a:rPr>
              <a:t>Solution</a:t>
            </a:r>
          </a:p>
        </p:txBody>
      </p:sp>
    </p:spTree>
    <p:extLst>
      <p:ext uri="{BB962C8B-B14F-4D97-AF65-F5344CB8AC3E}">
        <p14:creationId xmlns:p14="http://schemas.microsoft.com/office/powerpoint/2010/main" val="2905045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756000903"/>
                  </p:ext>
                </p:extLst>
              </p:nvPr>
            </p:nvGraphicFramePr>
            <p:xfrm>
              <a:off x="128587" y="377359"/>
              <a:ext cx="11898100" cy="1040464"/>
            </p:xfrm>
            <a:graphic>
              <a:graphicData uri="http://schemas.openxmlformats.org/drawingml/2006/table">
                <a:tbl>
                  <a:tblPr firstRow="1" bandRow="1">
                    <a:tableStyleId>{5C22544A-7EE6-4342-B048-85BDC9FD1C3A}</a:tableStyleId>
                  </a:tblPr>
                  <a:tblGrid>
                    <a:gridCol w="2974525">
                      <a:extLst>
                        <a:ext uri="{9D8B030D-6E8A-4147-A177-3AD203B41FA5}">
                          <a16:colId xmlns:a16="http://schemas.microsoft.com/office/drawing/2014/main" val="20000"/>
                        </a:ext>
                      </a:extLst>
                    </a:gridCol>
                    <a:gridCol w="2974525">
                      <a:extLst>
                        <a:ext uri="{9D8B030D-6E8A-4147-A177-3AD203B41FA5}">
                          <a16:colId xmlns:a16="http://schemas.microsoft.com/office/drawing/2014/main" val="20001"/>
                        </a:ext>
                      </a:extLst>
                    </a:gridCol>
                    <a:gridCol w="2974525">
                      <a:extLst>
                        <a:ext uri="{9D8B030D-6E8A-4147-A177-3AD203B41FA5}">
                          <a16:colId xmlns:a16="http://schemas.microsoft.com/office/drawing/2014/main" val="20002"/>
                        </a:ext>
                      </a:extLst>
                    </a:gridCol>
                    <a:gridCol w="2974525">
                      <a:extLst>
                        <a:ext uri="{9D8B030D-6E8A-4147-A177-3AD203B41FA5}">
                          <a16:colId xmlns:a16="http://schemas.microsoft.com/office/drawing/2014/main" val="20003"/>
                        </a:ext>
                      </a:extLst>
                    </a:gridCol>
                  </a:tblGrid>
                  <a:tr h="64687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393594">
                    <a:tc>
                      <a:txBody>
                        <a:bodyPr/>
                        <a:lstStyle/>
                        <a:p>
                          <a:pPr algn="ctr"/>
                          <a:r>
                            <a:rPr lang="en-US" dirty="0"/>
                            <a:t>2</a:t>
                          </a:r>
                        </a:p>
                      </a:txBody>
                      <a:tcPr/>
                    </a:tc>
                    <a:tc>
                      <a:txBody>
                        <a:bodyPr/>
                        <a:lstStyle/>
                        <a:p>
                          <a:pPr algn="ctr"/>
                          <a:r>
                            <a:rPr lang="en-US" dirty="0"/>
                            <a:t>3</a:t>
                          </a:r>
                        </a:p>
                      </a:txBody>
                      <a:tcPr/>
                    </a:tc>
                    <a:tc>
                      <a:txBody>
                        <a:bodyPr/>
                        <a:lstStyle/>
                        <a:p>
                          <a:pPr algn="ctr"/>
                          <a:r>
                            <a:rPr lang="en-US" dirty="0"/>
                            <a:t>2.5</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&lt;0</m:t>
                                </m:r>
                              </m:oMath>
                            </m:oMathPara>
                          </a14:m>
                          <a:endParaRPr lang="en-US" dirty="0"/>
                        </a:p>
                      </a:txBody>
                      <a:tcPr/>
                    </a:tc>
                    <a:extLst>
                      <a:ext uri="{0D108BD9-81ED-4DB2-BD59-A6C34878D82A}">
                        <a16:rowId xmlns:a16="http://schemas.microsoft.com/office/drawing/2014/main" val="10001"/>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756000903"/>
                  </p:ext>
                </p:extLst>
              </p:nvPr>
            </p:nvGraphicFramePr>
            <p:xfrm>
              <a:off x="128587" y="377359"/>
              <a:ext cx="11898100" cy="1040464"/>
            </p:xfrm>
            <a:graphic>
              <a:graphicData uri="http://schemas.openxmlformats.org/drawingml/2006/table">
                <a:tbl>
                  <a:tblPr firstRow="1" bandRow="1">
                    <a:tableStyleId>{5C22544A-7EE6-4342-B048-85BDC9FD1C3A}</a:tableStyleId>
                  </a:tblPr>
                  <a:tblGrid>
                    <a:gridCol w="2974525">
                      <a:extLst>
                        <a:ext uri="{9D8B030D-6E8A-4147-A177-3AD203B41FA5}">
                          <a16:colId xmlns:a16="http://schemas.microsoft.com/office/drawing/2014/main" val="20000"/>
                        </a:ext>
                      </a:extLst>
                    </a:gridCol>
                    <a:gridCol w="2974525">
                      <a:extLst>
                        <a:ext uri="{9D8B030D-6E8A-4147-A177-3AD203B41FA5}">
                          <a16:colId xmlns:a16="http://schemas.microsoft.com/office/drawing/2014/main" val="20001"/>
                        </a:ext>
                      </a:extLst>
                    </a:gridCol>
                    <a:gridCol w="2974525">
                      <a:extLst>
                        <a:ext uri="{9D8B030D-6E8A-4147-A177-3AD203B41FA5}">
                          <a16:colId xmlns:a16="http://schemas.microsoft.com/office/drawing/2014/main" val="20002"/>
                        </a:ext>
                      </a:extLst>
                    </a:gridCol>
                    <a:gridCol w="2974525">
                      <a:extLst>
                        <a:ext uri="{9D8B030D-6E8A-4147-A177-3AD203B41FA5}">
                          <a16:colId xmlns:a16="http://schemas.microsoft.com/office/drawing/2014/main" val="20003"/>
                        </a:ext>
                      </a:extLst>
                    </a:gridCol>
                  </a:tblGrid>
                  <a:tr h="64687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205" t="-4673" r="-101025" b="-71028"/>
                          </a:stretch>
                        </a:blipFill>
                      </a:tcPr>
                    </a:tc>
                    <a:tc>
                      <a:txBody>
                        <a:bodyPr/>
                        <a:lstStyle/>
                        <a:p>
                          <a:endParaRPr lang="en-US"/>
                        </a:p>
                      </a:txBody>
                      <a:tcPr>
                        <a:blipFill>
                          <a:blip r:embed="rId2"/>
                          <a:stretch>
                            <a:fillRect l="-300205" t="-4673" r="-1025" b="-71028"/>
                          </a:stretch>
                        </a:blipFill>
                      </a:tcPr>
                    </a:tc>
                    <a:extLst>
                      <a:ext uri="{0D108BD9-81ED-4DB2-BD59-A6C34878D82A}">
                        <a16:rowId xmlns:a16="http://schemas.microsoft.com/office/drawing/2014/main" val="10000"/>
                      </a:ext>
                    </a:extLst>
                  </a:tr>
                  <a:tr h="393594">
                    <a:tc>
                      <a:txBody>
                        <a:bodyPr/>
                        <a:lstStyle/>
                        <a:p>
                          <a:pPr algn="ctr"/>
                          <a:r>
                            <a:rPr lang="en-US" dirty="0"/>
                            <a:t>2</a:t>
                          </a:r>
                        </a:p>
                      </a:txBody>
                      <a:tcPr/>
                    </a:tc>
                    <a:tc>
                      <a:txBody>
                        <a:bodyPr/>
                        <a:lstStyle/>
                        <a:p>
                          <a:pPr algn="ctr"/>
                          <a:r>
                            <a:rPr lang="en-US" dirty="0"/>
                            <a:t>3</a:t>
                          </a:r>
                        </a:p>
                      </a:txBody>
                      <a:tcPr/>
                    </a:tc>
                    <a:tc>
                      <a:txBody>
                        <a:bodyPr/>
                        <a:lstStyle/>
                        <a:p>
                          <a:pPr algn="ctr"/>
                          <a:r>
                            <a:rPr lang="en-US" dirty="0"/>
                            <a:t>2.5</a:t>
                          </a:r>
                        </a:p>
                      </a:txBody>
                      <a:tcPr/>
                    </a:tc>
                    <a:tc>
                      <a:txBody>
                        <a:bodyPr/>
                        <a:lstStyle/>
                        <a:p>
                          <a:endParaRPr lang="en-US"/>
                        </a:p>
                      </a:txBody>
                      <a:tcPr>
                        <a:blipFill>
                          <a:blip r:embed="rId2"/>
                          <a:stretch>
                            <a:fillRect l="-300205" t="-172308" r="-1025" b="-16923"/>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4" name="Rectangle 3"/>
              <p:cNvSpPr/>
              <p:nvPr/>
            </p:nvSpPr>
            <p:spPr>
              <a:xfrm>
                <a:off x="2510727" y="15498"/>
                <a:ext cx="7485682" cy="92333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=2, </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2</m:t>
                          </m:r>
                        </m:e>
                      </m:d>
                      <m:r>
                        <a:rPr lang="en-US" i="1">
                          <a:latin typeface="Cambria Math" panose="02040503050406030204" pitchFamily="18" charset="0"/>
                        </a:rPr>
                        <m:t>=−9</m:t>
                      </m:r>
                      <m:r>
                        <a:rPr lang="en-US" i="1">
                          <a:latin typeface="Cambria Math" panose="02040503050406030204" pitchFamily="18" charset="0"/>
                          <a:ea typeface="Cambria Math" panose="02040503050406030204" pitchFamily="18" charset="0"/>
                        </a:rPr>
                        <m:t>&lt;0</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=3,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3</m:t>
                          </m:r>
                        </m:e>
                      </m:d>
                      <m:r>
                        <a:rPr lang="en-US" i="1">
                          <a:latin typeface="Cambria Math" panose="02040503050406030204" pitchFamily="18" charset="0"/>
                        </a:rPr>
                        <m:t>=6</m:t>
                      </m:r>
                      <m:r>
                        <a:rPr lang="en-US" i="1">
                          <a:latin typeface="Cambria Math" panose="02040503050406030204" pitchFamily="18" charset="0"/>
                          <a:ea typeface="Cambria Math" panose="02040503050406030204" pitchFamily="18" charset="0"/>
                        </a:rPr>
                        <m:t>&gt;0</m:t>
                      </m:r>
                    </m:oMath>
                  </m:oMathPara>
                </a14:m>
                <a:endParaRPr lang="en-US" dirty="0"/>
              </a:p>
              <a:p>
                <a:endParaRPr lang="en-US" dirty="0"/>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510727" y="15498"/>
                <a:ext cx="7485682" cy="923330"/>
              </a:xfrm>
              <a:prstGeom prst="rect">
                <a:avLst/>
              </a:prstGeom>
              <a:blipFill rotWithShape="0">
                <a:blip r:embed="rId3"/>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38</a:t>
            </a:fld>
            <a:endParaRPr lang="en-IN" dirty="0"/>
          </a:p>
        </p:txBody>
      </p:sp>
    </p:spTree>
    <p:extLst>
      <p:ext uri="{BB962C8B-B14F-4D97-AF65-F5344CB8AC3E}">
        <p14:creationId xmlns:p14="http://schemas.microsoft.com/office/powerpoint/2010/main" val="2081809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899774574"/>
                  </p:ext>
                </p:extLst>
              </p:nvPr>
            </p:nvGraphicFramePr>
            <p:xfrm>
              <a:off x="0" y="0"/>
              <a:ext cx="12192000" cy="164787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899774574"/>
                  </p:ext>
                </p:extLst>
              </p:nvPr>
            </p:nvGraphicFramePr>
            <p:xfrm>
              <a:off x="0" y="0"/>
              <a:ext cx="12192000" cy="164787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1000" b="-173000"/>
                          </a:stretch>
                        </a:blipFill>
                      </a:tcPr>
                    </a:tc>
                    <a:tc>
                      <a:txBody>
                        <a:bodyPr/>
                        <a:lstStyle/>
                        <a:p>
                          <a:endParaRPr lang="en-US"/>
                        </a:p>
                      </a:txBody>
                      <a:tcPr>
                        <a:blipFill>
                          <a:blip r:embed="rId2"/>
                          <a:stretch>
                            <a:fillRect l="-300400" t="-5000" r="-1000" b="-173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2093" r="-1000" b="-101163"/>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4706" r="-1000" b="-2353"/>
                          </a:stretch>
                        </a:blipFill>
                      </a:tcPr>
                    </a:tc>
                    <a:extLst>
                      <a:ext uri="{0D108BD9-81ED-4DB2-BD59-A6C34878D82A}">
                        <a16:rowId xmlns:a16="http://schemas.microsoft.com/office/drawing/2014/main" val="10002"/>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39</a:t>
            </a:fld>
            <a:endParaRPr lang="en-IN" dirty="0"/>
          </a:p>
        </p:txBody>
      </p:sp>
    </p:spTree>
    <p:extLst>
      <p:ext uri="{BB962C8B-B14F-4D97-AF65-F5344CB8AC3E}">
        <p14:creationId xmlns:p14="http://schemas.microsoft.com/office/powerpoint/2010/main" val="2953304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7271-3F69-4F14-8F04-BAF4D64AE83F}"/>
              </a:ext>
            </a:extLst>
          </p:cNvPr>
          <p:cNvSpPr>
            <a:spLocks noGrp="1"/>
          </p:cNvSpPr>
          <p:nvPr>
            <p:ph type="title"/>
          </p:nvPr>
        </p:nvSpPr>
        <p:spPr/>
        <p:txBody>
          <a:bodyPr/>
          <a:lstStyle/>
          <a:p>
            <a:pPr algn="ctr"/>
            <a:r>
              <a:rPr lang="en-US" sz="3600" b="1" dirty="0">
                <a:solidFill>
                  <a:schemeClr val="bg1"/>
                </a:solidFill>
                <a:latin typeface="TimesNewRomanPS-BoldMT"/>
              </a:rPr>
              <a:t>Types of Errors</a:t>
            </a:r>
            <a:endParaRPr lang="en-US" dirty="0">
              <a:solidFill>
                <a:schemeClr val="bg1"/>
              </a:solidFill>
            </a:endParaRPr>
          </a:p>
        </p:txBody>
      </p:sp>
      <p:pic>
        <p:nvPicPr>
          <p:cNvPr id="7" name="Picture 6">
            <a:extLst>
              <a:ext uri="{FF2B5EF4-FFF2-40B4-BE49-F238E27FC236}">
                <a16:creationId xmlns:a16="http://schemas.microsoft.com/office/drawing/2014/main" id="{F70D54AC-596D-4874-8FE9-E2C5D1E9B943}"/>
              </a:ext>
            </a:extLst>
          </p:cNvPr>
          <p:cNvPicPr>
            <a:picLocks noChangeAspect="1"/>
          </p:cNvPicPr>
          <p:nvPr/>
        </p:nvPicPr>
        <p:blipFill rotWithShape="1">
          <a:blip r:embed="rId2"/>
          <a:srcRect b="67774"/>
          <a:stretch/>
        </p:blipFill>
        <p:spPr>
          <a:xfrm>
            <a:off x="3524030" y="774853"/>
            <a:ext cx="8030077" cy="1301053"/>
          </a:xfrm>
          <a:prstGeom prst="rect">
            <a:avLst/>
          </a:prstGeom>
        </p:spPr>
      </p:pic>
      <p:pic>
        <p:nvPicPr>
          <p:cNvPr id="9" name="Picture 8">
            <a:extLst>
              <a:ext uri="{FF2B5EF4-FFF2-40B4-BE49-F238E27FC236}">
                <a16:creationId xmlns:a16="http://schemas.microsoft.com/office/drawing/2014/main" id="{419ACFEA-C182-4EC7-94B6-1B54BCC36BBF}"/>
              </a:ext>
            </a:extLst>
          </p:cNvPr>
          <p:cNvPicPr>
            <a:picLocks noChangeAspect="1"/>
          </p:cNvPicPr>
          <p:nvPr/>
        </p:nvPicPr>
        <p:blipFill>
          <a:blip r:embed="rId3"/>
          <a:stretch>
            <a:fillRect/>
          </a:stretch>
        </p:blipFill>
        <p:spPr>
          <a:xfrm>
            <a:off x="3625946" y="4827064"/>
            <a:ext cx="6072690" cy="1125414"/>
          </a:xfrm>
          <a:prstGeom prst="rect">
            <a:avLst/>
          </a:prstGeom>
        </p:spPr>
      </p:pic>
      <p:pic>
        <p:nvPicPr>
          <p:cNvPr id="3" name="Picture 2">
            <a:extLst>
              <a:ext uri="{FF2B5EF4-FFF2-40B4-BE49-F238E27FC236}">
                <a16:creationId xmlns:a16="http://schemas.microsoft.com/office/drawing/2014/main" id="{E0123320-4578-024F-A184-15639D3242ED}"/>
              </a:ext>
            </a:extLst>
          </p:cNvPr>
          <p:cNvPicPr>
            <a:picLocks noChangeAspect="1"/>
          </p:cNvPicPr>
          <p:nvPr/>
        </p:nvPicPr>
        <p:blipFill rotWithShape="1">
          <a:blip r:embed="rId2"/>
          <a:srcRect t="32226" b="33887"/>
          <a:stretch/>
        </p:blipFill>
        <p:spPr>
          <a:xfrm>
            <a:off x="3524030" y="2075906"/>
            <a:ext cx="8030077" cy="1368084"/>
          </a:xfrm>
          <a:prstGeom prst="rect">
            <a:avLst/>
          </a:prstGeom>
        </p:spPr>
      </p:pic>
      <p:pic>
        <p:nvPicPr>
          <p:cNvPr id="4" name="Picture 3">
            <a:extLst>
              <a:ext uri="{FF2B5EF4-FFF2-40B4-BE49-F238E27FC236}">
                <a16:creationId xmlns:a16="http://schemas.microsoft.com/office/drawing/2014/main" id="{5783B97A-92D6-2A1C-9D98-7453FF38AB74}"/>
              </a:ext>
            </a:extLst>
          </p:cNvPr>
          <p:cNvPicPr>
            <a:picLocks noChangeAspect="1"/>
          </p:cNvPicPr>
          <p:nvPr/>
        </p:nvPicPr>
        <p:blipFill rotWithShape="1">
          <a:blip r:embed="rId2"/>
          <a:srcRect t="66113"/>
          <a:stretch/>
        </p:blipFill>
        <p:spPr>
          <a:xfrm>
            <a:off x="3524030" y="3443990"/>
            <a:ext cx="8030077" cy="1368084"/>
          </a:xfrm>
          <a:prstGeom prst="rect">
            <a:avLst/>
          </a:prstGeom>
        </p:spPr>
      </p:pic>
    </p:spTree>
    <p:extLst>
      <p:ext uri="{BB962C8B-B14F-4D97-AF65-F5344CB8AC3E}">
        <p14:creationId xmlns:p14="http://schemas.microsoft.com/office/powerpoint/2010/main" val="25024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520147700"/>
                  </p:ext>
                </p:extLst>
              </p:nvPr>
            </p:nvGraphicFramePr>
            <p:xfrm>
              <a:off x="0" y="0"/>
              <a:ext cx="12192000" cy="216647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520147700"/>
                  </p:ext>
                </p:extLst>
              </p:nvPr>
            </p:nvGraphicFramePr>
            <p:xfrm>
              <a:off x="0" y="0"/>
              <a:ext cx="12192000" cy="216647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1000" b="-258000"/>
                          </a:stretch>
                        </a:blipFill>
                      </a:tcPr>
                    </a:tc>
                    <a:tc>
                      <a:txBody>
                        <a:bodyPr/>
                        <a:lstStyle/>
                        <a:p>
                          <a:endParaRPr lang="en-US"/>
                        </a:p>
                      </a:txBody>
                      <a:tcPr>
                        <a:blipFill>
                          <a:blip r:embed="rId2"/>
                          <a:stretch>
                            <a:fillRect l="-300400" t="-5000" r="-1000" b="-258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2093" r="-1000" b="-200000"/>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4706" r="-1000" b="-102353"/>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324706" r="-1000" b="-2353"/>
                          </a:stretch>
                        </a:blipFill>
                      </a:tcPr>
                    </a:tc>
                    <a:extLst>
                      <a:ext uri="{0D108BD9-81ED-4DB2-BD59-A6C34878D82A}">
                        <a16:rowId xmlns:a16="http://schemas.microsoft.com/office/drawing/2014/main" val="10003"/>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40</a:t>
            </a:fld>
            <a:endParaRPr lang="en-IN" dirty="0"/>
          </a:p>
        </p:txBody>
      </p:sp>
    </p:spTree>
    <p:extLst>
      <p:ext uri="{BB962C8B-B14F-4D97-AF65-F5344CB8AC3E}">
        <p14:creationId xmlns:p14="http://schemas.microsoft.com/office/powerpoint/2010/main" val="1501319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737256808"/>
                  </p:ext>
                </p:extLst>
              </p:nvPr>
            </p:nvGraphicFramePr>
            <p:xfrm>
              <a:off x="0" y="0"/>
              <a:ext cx="12192000" cy="2685068"/>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737256808"/>
                  </p:ext>
                </p:extLst>
              </p:nvPr>
            </p:nvGraphicFramePr>
            <p:xfrm>
              <a:off x="0" y="0"/>
              <a:ext cx="12192000" cy="2685068"/>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1000" b="-343000"/>
                          </a:stretch>
                        </a:blipFill>
                      </a:tcPr>
                    </a:tc>
                    <a:tc>
                      <a:txBody>
                        <a:bodyPr/>
                        <a:lstStyle/>
                        <a:p>
                          <a:endParaRPr lang="en-US"/>
                        </a:p>
                      </a:txBody>
                      <a:tcPr>
                        <a:blipFill>
                          <a:blip r:embed="rId2"/>
                          <a:stretch>
                            <a:fillRect l="-300400" t="-5000" r="-1000" b="-343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3529" r="-1000" b="-303529"/>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0930" r="-1000" b="-200000"/>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324706" r="-1000" b="-102353"/>
                          </a:stretch>
                        </a:blipFill>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endParaRPr lang="en-US"/>
                        </a:p>
                      </a:txBody>
                      <a:tcPr>
                        <a:blipFill>
                          <a:blip r:embed="rId2"/>
                          <a:stretch>
                            <a:fillRect l="-300400" t="-424706" r="-1000" b="-2353"/>
                          </a:stretch>
                        </a:blipFill>
                      </a:tcPr>
                    </a:tc>
                    <a:extLst>
                      <a:ext uri="{0D108BD9-81ED-4DB2-BD59-A6C34878D82A}">
                        <a16:rowId xmlns:a16="http://schemas.microsoft.com/office/drawing/2014/main" val="10004"/>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41</a:t>
            </a:fld>
            <a:endParaRPr lang="en-IN" dirty="0"/>
          </a:p>
        </p:txBody>
      </p:sp>
    </p:spTree>
    <p:extLst>
      <p:ext uri="{BB962C8B-B14F-4D97-AF65-F5344CB8AC3E}">
        <p14:creationId xmlns:p14="http://schemas.microsoft.com/office/powerpoint/2010/main" val="2931187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312321730"/>
                  </p:ext>
                </p:extLst>
              </p:nvPr>
            </p:nvGraphicFramePr>
            <p:xfrm>
              <a:off x="0" y="0"/>
              <a:ext cx="12192000" cy="32036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312321730"/>
                  </p:ext>
                </p:extLst>
              </p:nvPr>
            </p:nvGraphicFramePr>
            <p:xfrm>
              <a:off x="0" y="0"/>
              <a:ext cx="12192000" cy="32036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1000" b="-428000"/>
                          </a:stretch>
                        </a:blipFill>
                      </a:tcPr>
                    </a:tc>
                    <a:tc>
                      <a:txBody>
                        <a:bodyPr/>
                        <a:lstStyle/>
                        <a:p>
                          <a:endParaRPr lang="en-US"/>
                        </a:p>
                      </a:txBody>
                      <a:tcPr>
                        <a:blipFill>
                          <a:blip r:embed="rId2"/>
                          <a:stretch>
                            <a:fillRect l="-300400" t="-5000" r="-1000" b="-428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3529" r="-1000" b="-403529"/>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0930" r="-1000" b="-298837"/>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324706" r="-1000" b="-202353"/>
                          </a:stretch>
                        </a:blipFill>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endParaRPr lang="en-US"/>
                        </a:p>
                      </a:txBody>
                      <a:tcPr>
                        <a:blipFill>
                          <a:blip r:embed="rId2"/>
                          <a:stretch>
                            <a:fillRect l="-300400" t="-424706" r="-1000" b="-102353"/>
                          </a:stretch>
                        </a:blipFill>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endParaRPr lang="en-US"/>
                        </a:p>
                      </a:txBody>
                      <a:tcPr>
                        <a:blipFill>
                          <a:blip r:embed="rId2"/>
                          <a:stretch>
                            <a:fillRect l="-300400" t="-524706" r="-1000" b="-2353"/>
                          </a:stretch>
                        </a:blipFill>
                      </a:tcPr>
                    </a:tc>
                    <a:extLst>
                      <a:ext uri="{0D108BD9-81ED-4DB2-BD59-A6C34878D82A}">
                        <a16:rowId xmlns:a16="http://schemas.microsoft.com/office/drawing/2014/main" val="10005"/>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42</a:t>
            </a:fld>
            <a:endParaRPr lang="en-IN" dirty="0"/>
          </a:p>
        </p:txBody>
      </p:sp>
    </p:spTree>
    <p:extLst>
      <p:ext uri="{BB962C8B-B14F-4D97-AF65-F5344CB8AC3E}">
        <p14:creationId xmlns:p14="http://schemas.microsoft.com/office/powerpoint/2010/main" val="2656306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626875605"/>
                  </p:ext>
                </p:extLst>
              </p:nvPr>
            </p:nvGraphicFramePr>
            <p:xfrm>
              <a:off x="0" y="0"/>
              <a:ext cx="12192000" cy="372226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626875605"/>
                  </p:ext>
                </p:extLst>
              </p:nvPr>
            </p:nvGraphicFramePr>
            <p:xfrm>
              <a:off x="0" y="0"/>
              <a:ext cx="12192000" cy="372226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1000" b="-513000"/>
                          </a:stretch>
                        </a:blipFill>
                      </a:tcPr>
                    </a:tc>
                    <a:tc>
                      <a:txBody>
                        <a:bodyPr/>
                        <a:lstStyle/>
                        <a:p>
                          <a:endParaRPr lang="en-US"/>
                        </a:p>
                      </a:txBody>
                      <a:tcPr>
                        <a:blipFill>
                          <a:blip r:embed="rId2"/>
                          <a:stretch>
                            <a:fillRect l="-300400" t="-5000" r="-1000" b="-513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3529" r="-1000" b="-503529"/>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3529" r="-1000" b="-403529"/>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319767" r="-1000" b="-298837"/>
                          </a:stretch>
                        </a:blipFill>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endParaRPr lang="en-US"/>
                        </a:p>
                      </a:txBody>
                      <a:tcPr>
                        <a:blipFill>
                          <a:blip r:embed="rId2"/>
                          <a:stretch>
                            <a:fillRect l="-300400" t="-424706" r="-1000" b="-202353"/>
                          </a:stretch>
                        </a:blipFill>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endParaRPr lang="en-US"/>
                        </a:p>
                      </a:txBody>
                      <a:tcPr>
                        <a:blipFill>
                          <a:blip r:embed="rId2"/>
                          <a:stretch>
                            <a:fillRect l="-300400" t="-524706" r="-1000" b="-102353"/>
                          </a:stretch>
                        </a:blipFill>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endParaRPr lang="en-US"/>
                        </a:p>
                      </a:txBody>
                      <a:tcPr>
                        <a:blipFill>
                          <a:blip r:embed="rId2"/>
                          <a:stretch>
                            <a:fillRect l="-300400" t="-624706" r="-1000" b="-2353"/>
                          </a:stretch>
                        </a:blipFill>
                      </a:tcPr>
                    </a:tc>
                    <a:extLst>
                      <a:ext uri="{0D108BD9-81ED-4DB2-BD59-A6C34878D82A}">
                        <a16:rowId xmlns:a16="http://schemas.microsoft.com/office/drawing/2014/main" val="10006"/>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43</a:t>
            </a:fld>
            <a:endParaRPr lang="en-IN" dirty="0"/>
          </a:p>
        </p:txBody>
      </p:sp>
    </p:spTree>
    <p:extLst>
      <p:ext uri="{BB962C8B-B14F-4D97-AF65-F5344CB8AC3E}">
        <p14:creationId xmlns:p14="http://schemas.microsoft.com/office/powerpoint/2010/main" val="3837588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638147879"/>
                  </p:ext>
                </p:extLst>
              </p:nvPr>
            </p:nvGraphicFramePr>
            <p:xfrm>
              <a:off x="0" y="0"/>
              <a:ext cx="12192000" cy="42408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638147879"/>
                  </p:ext>
                </p:extLst>
              </p:nvPr>
            </p:nvGraphicFramePr>
            <p:xfrm>
              <a:off x="0" y="0"/>
              <a:ext cx="12192000" cy="42408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1000" b="-598000"/>
                          </a:stretch>
                        </a:blipFill>
                      </a:tcPr>
                    </a:tc>
                    <a:tc>
                      <a:txBody>
                        <a:bodyPr/>
                        <a:lstStyle/>
                        <a:p>
                          <a:endParaRPr lang="en-US"/>
                        </a:p>
                      </a:txBody>
                      <a:tcPr>
                        <a:blipFill>
                          <a:blip r:embed="rId2"/>
                          <a:stretch>
                            <a:fillRect l="-300400" t="-5000" r="-1000" b="-598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3529" r="-1000" b="-603529"/>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3529" r="-1000" b="-503529"/>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319767" r="-1000" b="-397674"/>
                          </a:stretch>
                        </a:blipFill>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endParaRPr lang="en-US"/>
                        </a:p>
                      </a:txBody>
                      <a:tcPr>
                        <a:blipFill>
                          <a:blip r:embed="rId2"/>
                          <a:stretch>
                            <a:fillRect l="-300400" t="-424706" r="-1000" b="-302353"/>
                          </a:stretch>
                        </a:blipFill>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endParaRPr lang="en-US"/>
                        </a:p>
                      </a:txBody>
                      <a:tcPr>
                        <a:blipFill>
                          <a:blip r:embed="rId2"/>
                          <a:stretch>
                            <a:fillRect l="-300400" t="-524706" r="-1000" b="-202353"/>
                          </a:stretch>
                        </a:blipFill>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endParaRPr lang="en-US"/>
                        </a:p>
                      </a:txBody>
                      <a:tcPr>
                        <a:blipFill>
                          <a:blip r:embed="rId2"/>
                          <a:stretch>
                            <a:fillRect l="-300400" t="-624706" r="-1000" b="-102353"/>
                          </a:stretch>
                        </a:blipFill>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endParaRPr lang="en-US"/>
                        </a:p>
                      </a:txBody>
                      <a:tcPr>
                        <a:blipFill>
                          <a:blip r:embed="rId2"/>
                          <a:stretch>
                            <a:fillRect l="-300400" t="-724706" r="-1000" b="-2353"/>
                          </a:stretch>
                        </a:blipFill>
                      </a:tcPr>
                    </a:tc>
                    <a:extLst>
                      <a:ext uri="{0D108BD9-81ED-4DB2-BD59-A6C34878D82A}">
                        <a16:rowId xmlns:a16="http://schemas.microsoft.com/office/drawing/2014/main" val="10007"/>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44</a:t>
            </a:fld>
            <a:endParaRPr lang="en-IN" dirty="0"/>
          </a:p>
        </p:txBody>
      </p:sp>
    </p:spTree>
    <p:extLst>
      <p:ext uri="{BB962C8B-B14F-4D97-AF65-F5344CB8AC3E}">
        <p14:creationId xmlns:p14="http://schemas.microsoft.com/office/powerpoint/2010/main" val="831716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063050519"/>
                  </p:ext>
                </p:extLst>
              </p:nvPr>
            </p:nvGraphicFramePr>
            <p:xfrm>
              <a:off x="0" y="0"/>
              <a:ext cx="12192000" cy="466737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type m:val="skw"/>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2.71094</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063050519"/>
                  </p:ext>
                </p:extLst>
              </p:nvPr>
            </p:nvGraphicFramePr>
            <p:xfrm>
              <a:off x="0" y="0"/>
              <a:ext cx="12192000" cy="466737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103529" r="-101000" b="-803529"/>
                          </a:stretch>
                        </a:blipFill>
                      </a:tcPr>
                    </a:tc>
                    <a:tc>
                      <a:txBody>
                        <a:bodyPr/>
                        <a:lstStyle/>
                        <a:p>
                          <a:endParaRPr lang="en-US"/>
                        </a:p>
                      </a:txBody>
                      <a:tcPr>
                        <a:blipFill>
                          <a:blip r:embed="rId2"/>
                          <a:stretch>
                            <a:fillRect l="-300400" t="-103529" r="-1000" b="-803529"/>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203529" r="-1000" b="-703529"/>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303529" r="-1000" b="-603529"/>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403529" r="-1000" b="-503529"/>
                          </a:stretch>
                        </a:blipFill>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endParaRPr lang="en-US"/>
                        </a:p>
                      </a:txBody>
                      <a:tcPr>
                        <a:blipFill>
                          <a:blip r:embed="rId2"/>
                          <a:stretch>
                            <a:fillRect l="-300400" t="-497674" r="-1000" b="-397674"/>
                          </a:stretch>
                        </a:blipFill>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endParaRPr lang="en-US"/>
                        </a:p>
                      </a:txBody>
                      <a:tcPr>
                        <a:blipFill>
                          <a:blip r:embed="rId2"/>
                          <a:stretch>
                            <a:fillRect l="-300400" t="-604706" r="-1000" b="-302353"/>
                          </a:stretch>
                        </a:blipFill>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endParaRPr lang="en-US"/>
                        </a:p>
                      </a:txBody>
                      <a:tcPr>
                        <a:blipFill>
                          <a:blip r:embed="rId2"/>
                          <a:stretch>
                            <a:fillRect l="-300400" t="-704706" r="-1000" b="-202353"/>
                          </a:stretch>
                        </a:blipFill>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endParaRPr lang="en-US"/>
                        </a:p>
                      </a:txBody>
                      <a:tcPr>
                        <a:blipFill>
                          <a:blip r:embed="rId2"/>
                          <a:stretch>
                            <a:fillRect l="-300400" t="-804706" r="-1000" b="-102353"/>
                          </a:stretch>
                        </a:blipFill>
                      </a:tcPr>
                    </a:tc>
                    <a:extLst>
                      <a:ext uri="{0D108BD9-81ED-4DB2-BD59-A6C34878D82A}">
                        <a16:rowId xmlns:a16="http://schemas.microsoft.com/office/drawing/2014/main" val="10007"/>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2.71094</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endParaRPr lang="en-US"/>
                        </a:p>
                      </a:txBody>
                      <a:tcPr>
                        <a:blipFill>
                          <a:blip r:embed="rId2"/>
                          <a:stretch>
                            <a:fillRect l="-300400" t="-904706" r="-1000" b="-2353"/>
                          </a:stretch>
                        </a:blipFill>
                      </a:tcPr>
                    </a:tc>
                    <a:extLst>
                      <a:ext uri="{0D108BD9-81ED-4DB2-BD59-A6C34878D82A}">
                        <a16:rowId xmlns:a16="http://schemas.microsoft.com/office/drawing/2014/main" val="10008"/>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45</a:t>
            </a:fld>
            <a:endParaRPr lang="en-IN" dirty="0"/>
          </a:p>
        </p:txBody>
      </p:sp>
    </p:spTree>
    <p:extLst>
      <p:ext uri="{BB962C8B-B14F-4D97-AF65-F5344CB8AC3E}">
        <p14:creationId xmlns:p14="http://schemas.microsoft.com/office/powerpoint/2010/main" val="1102092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443590828"/>
                  </p:ext>
                </p:extLst>
              </p:nvPr>
            </p:nvGraphicFramePr>
            <p:xfrm>
              <a:off x="0" y="0"/>
              <a:ext cx="12192000" cy="527805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2.71094</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r h="518597">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2.70508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9"/>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443590828"/>
                  </p:ext>
                </p:extLst>
              </p:nvPr>
            </p:nvGraphicFramePr>
            <p:xfrm>
              <a:off x="0" y="0"/>
              <a:ext cx="12192000" cy="527805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1000" b="-768000"/>
                          </a:stretch>
                        </a:blipFill>
                      </a:tcPr>
                    </a:tc>
                    <a:tc>
                      <a:txBody>
                        <a:bodyPr/>
                        <a:lstStyle/>
                        <a:p>
                          <a:endParaRPr lang="en-US"/>
                        </a:p>
                      </a:txBody>
                      <a:tcPr>
                        <a:blipFill>
                          <a:blip r:embed="rId2"/>
                          <a:stretch>
                            <a:fillRect l="-300400" t="-5000" r="-1000" b="-768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3529" r="-1000" b="-803529"/>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3529" r="-1000" b="-703529"/>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323529" r="-1000" b="-603529"/>
                          </a:stretch>
                        </a:blipFill>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endParaRPr lang="en-US"/>
                        </a:p>
                      </a:txBody>
                      <a:tcPr>
                        <a:blipFill>
                          <a:blip r:embed="rId2"/>
                          <a:stretch>
                            <a:fillRect l="-300400" t="-418605" r="-1000" b="-496512"/>
                          </a:stretch>
                        </a:blipFill>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endParaRPr lang="en-US"/>
                        </a:p>
                      </a:txBody>
                      <a:tcPr>
                        <a:blipFill>
                          <a:blip r:embed="rId2"/>
                          <a:stretch>
                            <a:fillRect l="-300400" t="-524706" r="-1000" b="-402353"/>
                          </a:stretch>
                        </a:blipFill>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endParaRPr lang="en-US"/>
                        </a:p>
                      </a:txBody>
                      <a:tcPr>
                        <a:blipFill>
                          <a:blip r:embed="rId2"/>
                          <a:stretch>
                            <a:fillRect l="-300400" t="-624706" r="-1000" b="-302353"/>
                          </a:stretch>
                        </a:blipFill>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endParaRPr lang="en-US"/>
                        </a:p>
                      </a:txBody>
                      <a:tcPr>
                        <a:blipFill>
                          <a:blip r:embed="rId2"/>
                          <a:stretch>
                            <a:fillRect l="-300400" t="-724706" r="-1000" b="-202353"/>
                          </a:stretch>
                        </a:blipFill>
                      </a:tcPr>
                    </a:tc>
                    <a:extLst>
                      <a:ext uri="{0D108BD9-81ED-4DB2-BD59-A6C34878D82A}">
                        <a16:rowId xmlns:a16="http://schemas.microsoft.com/office/drawing/2014/main" val="10007"/>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2.71094</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endParaRPr lang="en-US"/>
                        </a:p>
                      </a:txBody>
                      <a:tcPr>
                        <a:blipFill>
                          <a:blip r:embed="rId2"/>
                          <a:stretch>
                            <a:fillRect l="-300400" t="-824706" r="-1000" b="-102353"/>
                          </a:stretch>
                        </a:blipFill>
                      </a:tcPr>
                    </a:tc>
                    <a:extLst>
                      <a:ext uri="{0D108BD9-81ED-4DB2-BD59-A6C34878D82A}">
                        <a16:rowId xmlns:a16="http://schemas.microsoft.com/office/drawing/2014/main" val="10008"/>
                      </a:ext>
                    </a:extLst>
                  </a:tr>
                  <a:tr h="518597">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2.70508</a:t>
                          </a:r>
                        </a:p>
                      </a:txBody>
                      <a:tcPr/>
                    </a:tc>
                    <a:tc>
                      <a:txBody>
                        <a:bodyPr/>
                        <a:lstStyle/>
                        <a:p>
                          <a:endParaRPr lang="en-US"/>
                        </a:p>
                      </a:txBody>
                      <a:tcPr>
                        <a:blipFill>
                          <a:blip r:embed="rId2"/>
                          <a:stretch>
                            <a:fillRect l="-300400" t="-924706" r="-1000" b="-2353"/>
                          </a:stretch>
                        </a:blipFill>
                      </a:tcPr>
                    </a:tc>
                    <a:extLst>
                      <a:ext uri="{0D108BD9-81ED-4DB2-BD59-A6C34878D82A}">
                        <a16:rowId xmlns:a16="http://schemas.microsoft.com/office/drawing/2014/main" val="10009"/>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46</a:t>
            </a:fld>
            <a:endParaRPr lang="en-IN" dirty="0"/>
          </a:p>
        </p:txBody>
      </p:sp>
    </p:spTree>
    <p:extLst>
      <p:ext uri="{BB962C8B-B14F-4D97-AF65-F5344CB8AC3E}">
        <p14:creationId xmlns:p14="http://schemas.microsoft.com/office/powerpoint/2010/main" val="926145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193367435"/>
                  </p:ext>
                </p:extLst>
              </p:nvPr>
            </p:nvGraphicFramePr>
            <p:xfrm>
              <a:off x="0" y="0"/>
              <a:ext cx="12192000" cy="579665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2.71094</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r h="518597">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2.70508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9"/>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2.70508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2.70605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193367435"/>
                  </p:ext>
                </p:extLst>
              </p:nvPr>
            </p:nvGraphicFramePr>
            <p:xfrm>
              <a:off x="0" y="0"/>
              <a:ext cx="12192000" cy="579665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1000" b="-853000"/>
                          </a:stretch>
                        </a:blipFill>
                      </a:tcPr>
                    </a:tc>
                    <a:tc>
                      <a:txBody>
                        <a:bodyPr/>
                        <a:lstStyle/>
                        <a:p>
                          <a:endParaRPr lang="en-US"/>
                        </a:p>
                      </a:txBody>
                      <a:tcPr>
                        <a:blipFill>
                          <a:blip r:embed="rId2"/>
                          <a:stretch>
                            <a:fillRect l="-300400" t="-5000" r="-1000" b="-853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3529" r="-1000" b="-903529"/>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3529" r="-1000" b="-803529"/>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323529" r="-1000" b="-703529"/>
                          </a:stretch>
                        </a:blipFill>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endParaRPr lang="en-US"/>
                        </a:p>
                      </a:txBody>
                      <a:tcPr>
                        <a:blipFill>
                          <a:blip r:embed="rId2"/>
                          <a:stretch>
                            <a:fillRect l="-300400" t="-418605" r="-1000" b="-595349"/>
                          </a:stretch>
                        </a:blipFill>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endParaRPr lang="en-US"/>
                        </a:p>
                      </a:txBody>
                      <a:tcPr>
                        <a:blipFill>
                          <a:blip r:embed="rId2"/>
                          <a:stretch>
                            <a:fillRect l="-300400" t="-524706" r="-1000" b="-502353"/>
                          </a:stretch>
                        </a:blipFill>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endParaRPr lang="en-US"/>
                        </a:p>
                      </a:txBody>
                      <a:tcPr>
                        <a:blipFill>
                          <a:blip r:embed="rId2"/>
                          <a:stretch>
                            <a:fillRect l="-300400" t="-624706" r="-1000" b="-402353"/>
                          </a:stretch>
                        </a:blipFill>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endParaRPr lang="en-US"/>
                        </a:p>
                      </a:txBody>
                      <a:tcPr>
                        <a:blipFill>
                          <a:blip r:embed="rId2"/>
                          <a:stretch>
                            <a:fillRect l="-300400" t="-724706" r="-1000" b="-302353"/>
                          </a:stretch>
                        </a:blipFill>
                      </a:tcPr>
                    </a:tc>
                    <a:extLst>
                      <a:ext uri="{0D108BD9-81ED-4DB2-BD59-A6C34878D82A}">
                        <a16:rowId xmlns:a16="http://schemas.microsoft.com/office/drawing/2014/main" val="10007"/>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2.71094</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endParaRPr lang="en-US"/>
                        </a:p>
                      </a:txBody>
                      <a:tcPr>
                        <a:blipFill>
                          <a:blip r:embed="rId2"/>
                          <a:stretch>
                            <a:fillRect l="-300400" t="-824706" r="-1000" b="-202353"/>
                          </a:stretch>
                        </a:blipFill>
                      </a:tcPr>
                    </a:tc>
                    <a:extLst>
                      <a:ext uri="{0D108BD9-81ED-4DB2-BD59-A6C34878D82A}">
                        <a16:rowId xmlns:a16="http://schemas.microsoft.com/office/drawing/2014/main" val="10008"/>
                      </a:ext>
                    </a:extLst>
                  </a:tr>
                  <a:tr h="518597">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2.70508</a:t>
                          </a:r>
                        </a:p>
                      </a:txBody>
                      <a:tcPr/>
                    </a:tc>
                    <a:tc>
                      <a:txBody>
                        <a:bodyPr/>
                        <a:lstStyle/>
                        <a:p>
                          <a:endParaRPr lang="en-US"/>
                        </a:p>
                      </a:txBody>
                      <a:tcPr>
                        <a:blipFill>
                          <a:blip r:embed="rId2"/>
                          <a:stretch>
                            <a:fillRect l="-300400" t="-924706" r="-1000" b="-102353"/>
                          </a:stretch>
                        </a:blipFill>
                      </a:tcPr>
                    </a:tc>
                    <a:extLst>
                      <a:ext uri="{0D108BD9-81ED-4DB2-BD59-A6C34878D82A}">
                        <a16:rowId xmlns:a16="http://schemas.microsoft.com/office/drawing/2014/main" val="10009"/>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2.70508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2.70605</a:t>
                          </a:r>
                        </a:p>
                      </a:txBody>
                      <a:tcPr/>
                    </a:tc>
                    <a:tc>
                      <a:txBody>
                        <a:bodyPr/>
                        <a:lstStyle/>
                        <a:p>
                          <a:endParaRPr lang="en-US"/>
                        </a:p>
                      </a:txBody>
                      <a:tcPr>
                        <a:blipFill>
                          <a:blip r:embed="rId2"/>
                          <a:stretch>
                            <a:fillRect l="-300400" t="-1024706" r="-1000" b="-2353"/>
                          </a:stretch>
                        </a:blipFill>
                      </a:tcPr>
                    </a:tc>
                    <a:extLst>
                      <a:ext uri="{0D108BD9-81ED-4DB2-BD59-A6C34878D82A}">
                        <a16:rowId xmlns:a16="http://schemas.microsoft.com/office/drawing/2014/main" val="10010"/>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47</a:t>
            </a:fld>
            <a:endParaRPr lang="en-IN" dirty="0"/>
          </a:p>
        </p:txBody>
      </p:sp>
    </p:spTree>
    <p:extLst>
      <p:ext uri="{BB962C8B-B14F-4D97-AF65-F5344CB8AC3E}">
        <p14:creationId xmlns:p14="http://schemas.microsoft.com/office/powerpoint/2010/main" val="1231374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653262658"/>
                  </p:ext>
                </p:extLst>
              </p:nvPr>
            </p:nvGraphicFramePr>
            <p:xfrm>
              <a:off x="0" y="0"/>
              <a:ext cx="12192000" cy="6315247"/>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2.71094</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r h="518597">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2.70508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9"/>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2.70508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2.70605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0"/>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2.70605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2.70654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653262658"/>
                  </p:ext>
                </p:extLst>
              </p:nvPr>
            </p:nvGraphicFramePr>
            <p:xfrm>
              <a:off x="0" y="0"/>
              <a:ext cx="12192000" cy="6315247"/>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1000" b="-939000"/>
                          </a:stretch>
                        </a:blipFill>
                      </a:tcPr>
                    </a:tc>
                    <a:tc>
                      <a:txBody>
                        <a:bodyPr/>
                        <a:lstStyle/>
                        <a:p>
                          <a:endParaRPr lang="en-US"/>
                        </a:p>
                      </a:txBody>
                      <a:tcPr>
                        <a:blipFill>
                          <a:blip r:embed="rId2"/>
                          <a:stretch>
                            <a:fillRect l="-300400" t="-5000" r="-1000" b="-939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3529" r="-1000" b="-1004706"/>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3529" r="-1000" b="-904706"/>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323529" r="-1000" b="-804706"/>
                          </a:stretch>
                        </a:blipFill>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endParaRPr lang="en-US"/>
                        </a:p>
                      </a:txBody>
                      <a:tcPr>
                        <a:blipFill>
                          <a:blip r:embed="rId2"/>
                          <a:stretch>
                            <a:fillRect l="-300400" t="-423529" r="-1000" b="-704706"/>
                          </a:stretch>
                        </a:blipFill>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endParaRPr lang="en-US"/>
                        </a:p>
                      </a:txBody>
                      <a:tcPr>
                        <a:blipFill>
                          <a:blip r:embed="rId2"/>
                          <a:stretch>
                            <a:fillRect l="-300400" t="-517442" r="-1000" b="-596512"/>
                          </a:stretch>
                        </a:blipFill>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endParaRPr lang="en-US"/>
                        </a:p>
                      </a:txBody>
                      <a:tcPr>
                        <a:blipFill>
                          <a:blip r:embed="rId2"/>
                          <a:stretch>
                            <a:fillRect l="-300400" t="-624706" r="-1000" b="-503529"/>
                          </a:stretch>
                        </a:blipFill>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endParaRPr lang="en-US"/>
                        </a:p>
                      </a:txBody>
                      <a:tcPr>
                        <a:blipFill>
                          <a:blip r:embed="rId2"/>
                          <a:stretch>
                            <a:fillRect l="-300400" t="-724706" r="-1000" b="-403529"/>
                          </a:stretch>
                        </a:blipFill>
                      </a:tcPr>
                    </a:tc>
                    <a:extLst>
                      <a:ext uri="{0D108BD9-81ED-4DB2-BD59-A6C34878D82A}">
                        <a16:rowId xmlns:a16="http://schemas.microsoft.com/office/drawing/2014/main" val="10007"/>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2.71094</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endParaRPr lang="en-US"/>
                        </a:p>
                      </a:txBody>
                      <a:tcPr>
                        <a:blipFill>
                          <a:blip r:embed="rId2"/>
                          <a:stretch>
                            <a:fillRect l="-300400" t="-824706" r="-1000" b="-303529"/>
                          </a:stretch>
                        </a:blipFill>
                      </a:tcPr>
                    </a:tc>
                    <a:extLst>
                      <a:ext uri="{0D108BD9-81ED-4DB2-BD59-A6C34878D82A}">
                        <a16:rowId xmlns:a16="http://schemas.microsoft.com/office/drawing/2014/main" val="10008"/>
                      </a:ext>
                    </a:extLst>
                  </a:tr>
                  <a:tr h="518597">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2.70508</a:t>
                          </a:r>
                        </a:p>
                      </a:txBody>
                      <a:tcPr/>
                    </a:tc>
                    <a:tc>
                      <a:txBody>
                        <a:bodyPr/>
                        <a:lstStyle/>
                        <a:p>
                          <a:endParaRPr lang="en-US"/>
                        </a:p>
                      </a:txBody>
                      <a:tcPr>
                        <a:blipFill>
                          <a:blip r:embed="rId2"/>
                          <a:stretch>
                            <a:fillRect l="-300400" t="-924706" r="-1000" b="-203529"/>
                          </a:stretch>
                        </a:blipFill>
                      </a:tcPr>
                    </a:tc>
                    <a:extLst>
                      <a:ext uri="{0D108BD9-81ED-4DB2-BD59-A6C34878D82A}">
                        <a16:rowId xmlns:a16="http://schemas.microsoft.com/office/drawing/2014/main" val="10009"/>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2.70508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2.70605</a:t>
                          </a:r>
                        </a:p>
                      </a:txBody>
                      <a:tcPr/>
                    </a:tc>
                    <a:tc>
                      <a:txBody>
                        <a:bodyPr/>
                        <a:lstStyle/>
                        <a:p>
                          <a:endParaRPr lang="en-US"/>
                        </a:p>
                      </a:txBody>
                      <a:tcPr>
                        <a:blipFill>
                          <a:blip r:embed="rId2"/>
                          <a:stretch>
                            <a:fillRect l="-300400" t="-1024706" r="-1000" b="-103529"/>
                          </a:stretch>
                        </a:blipFill>
                      </a:tcPr>
                    </a:tc>
                    <a:extLst>
                      <a:ext uri="{0D108BD9-81ED-4DB2-BD59-A6C34878D82A}">
                        <a16:rowId xmlns:a16="http://schemas.microsoft.com/office/drawing/2014/main" val="10010"/>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2.70605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2.70654</a:t>
                          </a:r>
                        </a:p>
                      </a:txBody>
                      <a:tcPr/>
                    </a:tc>
                    <a:tc>
                      <a:txBody>
                        <a:bodyPr/>
                        <a:lstStyle/>
                        <a:p>
                          <a:endParaRPr lang="en-US"/>
                        </a:p>
                      </a:txBody>
                      <a:tcPr>
                        <a:blipFill>
                          <a:blip r:embed="rId2"/>
                          <a:stretch>
                            <a:fillRect l="-300400" t="-1124706" r="-1000" b="-3529"/>
                          </a:stretch>
                        </a:blipFill>
                      </a:tcPr>
                    </a:tc>
                    <a:extLst>
                      <a:ext uri="{0D108BD9-81ED-4DB2-BD59-A6C34878D82A}">
                        <a16:rowId xmlns:a16="http://schemas.microsoft.com/office/drawing/2014/main" val="10011"/>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48</a:t>
            </a:fld>
            <a:endParaRPr lang="en-IN" dirty="0"/>
          </a:p>
        </p:txBody>
      </p:sp>
    </p:spTree>
    <p:extLst>
      <p:ext uri="{BB962C8B-B14F-4D97-AF65-F5344CB8AC3E}">
        <p14:creationId xmlns:p14="http://schemas.microsoft.com/office/powerpoint/2010/main" val="1807868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930690738"/>
                  </p:ext>
                </p:extLst>
              </p:nvPr>
            </p:nvGraphicFramePr>
            <p:xfrm>
              <a:off x="0" y="0"/>
              <a:ext cx="12192000" cy="683384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518597">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num>
                                  <m:den>
                                    <m:r>
                                      <a:rPr lang="en-US" b="1" i="1" smtClean="0">
                                        <a:latin typeface="Cambria Math" panose="02040503050406030204" pitchFamily="18" charset="0"/>
                                      </a:rPr>
                                      <m:t>𝟐</m:t>
                                    </m:r>
                                  </m:den>
                                </m:f>
                              </m:oMath>
                            </m:oMathPara>
                          </a14:m>
                          <a:endParaRPr lang="en-US" dirty="0"/>
                        </a:p>
                      </a:txBody>
                      <a:tcPr/>
                    </a:tc>
                    <a:tc>
                      <a:txBody>
                        <a:bodyPr/>
                        <a:lstStyle/>
                        <a:p>
                          <a:pPr algn="ctr"/>
                          <a:r>
                            <a:rPr lang="en-US" dirty="0"/>
                            <a:t>f</a:t>
                          </a:r>
                          <a:r>
                            <a:rPr lang="en-US" baseline="0" dirty="0"/>
                            <a:t> </a:t>
                          </a:r>
                          <a:r>
                            <a:rPr lang="en-US" dirty="0"/>
                            <a:t>(c)=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−9=0</m:t>
                              </m:r>
                            </m:oMath>
                          </a14:m>
                          <a:endParaRPr lang="en-US" dirty="0"/>
                        </a:p>
                      </a:txBody>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2.71094</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r h="518597">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2.70508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9"/>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2.70508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2.70605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0"/>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2.70605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2.70654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1"/>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2.70605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2.70654</a:t>
                          </a:r>
                        </a:p>
                      </a:txBody>
                      <a:tcPr/>
                    </a:tc>
                    <a:tc>
                      <a:txBody>
                        <a:bodyPr/>
                        <a:lstStyle/>
                        <a:p>
                          <a:pPr algn="ctr"/>
                          <a:r>
                            <a:rPr lang="en-US" sz="1600" dirty="0">
                              <a:latin typeface="Times New Roman" panose="02020603050405020304" pitchFamily="18" charset="0"/>
                              <a:cs typeface="Times New Roman" panose="02020603050405020304" pitchFamily="18" charset="0"/>
                            </a:rPr>
                            <a:t>2.70642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30690738"/>
                  </p:ext>
                </p:extLst>
              </p:nvPr>
            </p:nvGraphicFramePr>
            <p:xfrm>
              <a:off x="0" y="0"/>
              <a:ext cx="12192000" cy="683384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610680">
                    <a:tc>
                      <a:txBody>
                        <a:bodyPr/>
                        <a:lstStyle/>
                        <a:p>
                          <a:pPr algn="ctr"/>
                          <a:r>
                            <a:rPr lang="en-US" dirty="0"/>
                            <a:t>a(-</a:t>
                          </a:r>
                          <a:r>
                            <a:rPr lang="en-US" dirty="0" err="1"/>
                            <a:t>Ve</a:t>
                          </a:r>
                          <a:r>
                            <a:rPr lang="en-US" dirty="0"/>
                            <a:t>)</a:t>
                          </a:r>
                        </a:p>
                      </a:txBody>
                      <a:tcPr/>
                    </a:tc>
                    <a:tc>
                      <a:txBody>
                        <a:bodyPr/>
                        <a:lstStyle/>
                        <a:p>
                          <a:pPr algn="ctr"/>
                          <a:r>
                            <a:rPr lang="en-US" dirty="0"/>
                            <a:t>b(+</a:t>
                          </a:r>
                          <a:r>
                            <a:rPr lang="en-US" dirty="0" err="1"/>
                            <a:t>Ve</a:t>
                          </a:r>
                          <a:r>
                            <a:rPr lang="en-US" dirty="0"/>
                            <a:t>)</a:t>
                          </a:r>
                        </a:p>
                      </a:txBody>
                      <a:tcPr/>
                    </a:tc>
                    <a:tc>
                      <a:txBody>
                        <a:bodyPr/>
                        <a:lstStyle/>
                        <a:p>
                          <a:endParaRPr lang="en-US"/>
                        </a:p>
                      </a:txBody>
                      <a:tcPr>
                        <a:blipFill>
                          <a:blip r:embed="rId2"/>
                          <a:stretch>
                            <a:fillRect l="-200400" t="-5000" r="-101000" b="-1024000"/>
                          </a:stretch>
                        </a:blipFill>
                      </a:tcPr>
                    </a:tc>
                    <a:tc>
                      <a:txBody>
                        <a:bodyPr/>
                        <a:lstStyle/>
                        <a:p>
                          <a:endParaRPr lang="en-US"/>
                        </a:p>
                      </a:txBody>
                      <a:tcPr>
                        <a:blipFill>
                          <a:blip r:embed="rId2"/>
                          <a:stretch>
                            <a:fillRect l="-300400" t="-5000" r="-1000" b="-1024000"/>
                          </a:stretch>
                        </a:blipFill>
                      </a:tcPr>
                    </a:tc>
                    <a:extLst>
                      <a:ext uri="{0D108BD9-81ED-4DB2-BD59-A6C34878D82A}">
                        <a16:rowId xmlns:a16="http://schemas.microsoft.com/office/drawing/2014/main" val="10000"/>
                      </a:ext>
                    </a:extLst>
                  </a:tr>
                  <a:tr h="518597">
                    <a:tc>
                      <a:txBody>
                        <a:bodyPr/>
                        <a:lstStyle/>
                        <a:p>
                          <a:pPr algn="ctr"/>
                          <a:r>
                            <a:rPr lang="en-US" sz="1600" dirty="0">
                              <a:latin typeface="Times New Roman" panose="02020603050405020304" pitchFamily="18" charset="0"/>
                              <a:cs typeface="Times New Roman" panose="02020603050405020304" pitchFamily="18" charset="0"/>
                            </a:rPr>
                            <a:t>2</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endParaRPr lang="en-US"/>
                        </a:p>
                      </a:txBody>
                      <a:tcPr>
                        <a:blipFill>
                          <a:blip r:embed="rId2"/>
                          <a:stretch>
                            <a:fillRect l="-300400" t="-123529" r="-1000" b="-1104706"/>
                          </a:stretch>
                        </a:blipFill>
                      </a:tcPr>
                    </a:tc>
                    <a:extLst>
                      <a:ext uri="{0D108BD9-81ED-4DB2-BD59-A6C34878D82A}">
                        <a16:rowId xmlns:a16="http://schemas.microsoft.com/office/drawing/2014/main" val="10001"/>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endParaRPr lang="en-US"/>
                        </a:p>
                      </a:txBody>
                      <a:tcPr>
                        <a:blipFill>
                          <a:blip r:embed="rId2"/>
                          <a:stretch>
                            <a:fillRect l="-300400" t="-220930" r="-1000" b="-991860"/>
                          </a:stretch>
                        </a:blipFill>
                      </a:tcPr>
                    </a:tc>
                    <a:extLst>
                      <a:ext uri="{0D108BD9-81ED-4DB2-BD59-A6C34878D82A}">
                        <a16:rowId xmlns:a16="http://schemas.microsoft.com/office/drawing/2014/main" val="10002"/>
                      </a:ext>
                    </a:extLst>
                  </a:tr>
                  <a:tr h="518597">
                    <a:tc>
                      <a:txBody>
                        <a:bodyPr/>
                        <a:lstStyle/>
                        <a:p>
                          <a:pPr algn="ctr"/>
                          <a:r>
                            <a:rPr lang="en-US" sz="1600" dirty="0">
                              <a:latin typeface="Times New Roman" panose="02020603050405020304" pitchFamily="18" charset="0"/>
                              <a:cs typeface="Times New Roman" panose="02020603050405020304" pitchFamily="18" charset="0"/>
                            </a:rPr>
                            <a:t>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endParaRPr lang="en-US"/>
                        </a:p>
                      </a:txBody>
                      <a:tcPr>
                        <a:blipFill>
                          <a:blip r:embed="rId2"/>
                          <a:stretch>
                            <a:fillRect l="-300400" t="-324706" r="-1000" b="-903529"/>
                          </a:stretch>
                        </a:blipFill>
                      </a:tcPr>
                    </a:tc>
                    <a:extLst>
                      <a:ext uri="{0D108BD9-81ED-4DB2-BD59-A6C34878D82A}">
                        <a16:rowId xmlns:a16="http://schemas.microsoft.com/office/drawing/2014/main" val="10003"/>
                      </a:ext>
                    </a:extLst>
                  </a:tr>
                  <a:tr h="518597">
                    <a:tc>
                      <a:txBody>
                        <a:bodyPr/>
                        <a:lstStyle/>
                        <a:p>
                          <a:pPr algn="ctr"/>
                          <a:r>
                            <a:rPr lang="en-US" sz="1600" dirty="0">
                              <a:latin typeface="Times New Roman" panose="02020603050405020304" pitchFamily="18" charset="0"/>
                              <a:cs typeface="Times New Roman" panose="02020603050405020304" pitchFamily="18" charset="0"/>
                            </a:rPr>
                            <a:t>2.625</a:t>
                          </a:r>
                        </a:p>
                      </a:txBody>
                      <a:tcPr/>
                    </a:tc>
                    <a:tc>
                      <a:txBody>
                        <a:bodyPr/>
                        <a:lstStyle/>
                        <a:p>
                          <a:pPr algn="ct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2.6875</a:t>
                          </a:r>
                        </a:p>
                      </a:txBody>
                      <a:tcPr/>
                    </a:tc>
                    <a:tc>
                      <a:txBody>
                        <a:bodyPr/>
                        <a:lstStyle/>
                        <a:p>
                          <a:endParaRPr lang="en-US"/>
                        </a:p>
                      </a:txBody>
                      <a:tcPr>
                        <a:blipFill>
                          <a:blip r:embed="rId2"/>
                          <a:stretch>
                            <a:fillRect l="-300400" t="-424706" r="-1000" b="-803529"/>
                          </a:stretch>
                        </a:blipFill>
                      </a:tcPr>
                    </a:tc>
                    <a:extLst>
                      <a:ext uri="{0D108BD9-81ED-4DB2-BD59-A6C34878D82A}">
                        <a16:rowId xmlns:a16="http://schemas.microsoft.com/office/drawing/2014/main" val="10004"/>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2.71875</a:t>
                          </a:r>
                        </a:p>
                      </a:txBody>
                      <a:tcPr/>
                    </a:tc>
                    <a:tc>
                      <a:txBody>
                        <a:bodyPr/>
                        <a:lstStyle/>
                        <a:p>
                          <a:endParaRPr lang="en-US"/>
                        </a:p>
                      </a:txBody>
                      <a:tcPr>
                        <a:blipFill>
                          <a:blip r:embed="rId2"/>
                          <a:stretch>
                            <a:fillRect l="-300400" t="-524706" r="-1000" b="-703529"/>
                          </a:stretch>
                        </a:blipFill>
                      </a:tcPr>
                    </a:tc>
                    <a:extLst>
                      <a:ext uri="{0D108BD9-81ED-4DB2-BD59-A6C34878D82A}">
                        <a16:rowId xmlns:a16="http://schemas.microsoft.com/office/drawing/2014/main" val="10005"/>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2.6875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2.71875</a:t>
                          </a:r>
                        </a:p>
                      </a:txBody>
                      <a:tcPr/>
                    </a:tc>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endParaRPr lang="en-US"/>
                        </a:p>
                      </a:txBody>
                      <a:tcPr>
                        <a:blipFill>
                          <a:blip r:embed="rId2"/>
                          <a:stretch>
                            <a:fillRect l="-300400" t="-624706" r="-1000" b="-603529"/>
                          </a:stretch>
                        </a:blipFill>
                      </a:tcPr>
                    </a:tc>
                    <a:extLst>
                      <a:ext uri="{0D108BD9-81ED-4DB2-BD59-A6C34878D82A}">
                        <a16:rowId xmlns:a16="http://schemas.microsoft.com/office/drawing/2014/main" val="10006"/>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2.75</a:t>
                          </a:r>
                        </a:p>
                      </a:txBody>
                      <a:tcPr/>
                    </a:tc>
                    <a:tc>
                      <a:txBody>
                        <a:bodyPr/>
                        <a:lstStyle/>
                        <a:p>
                          <a:pPr algn="ctr"/>
                          <a:r>
                            <a:rPr lang="en-US" sz="1600" dirty="0">
                              <a:latin typeface="Times New Roman" panose="02020603050405020304" pitchFamily="18" charset="0"/>
                              <a:cs typeface="Times New Roman" panose="02020603050405020304" pitchFamily="18" charset="0"/>
                            </a:rPr>
                            <a:t>2.71094</a:t>
                          </a:r>
                        </a:p>
                      </a:txBody>
                      <a:tcPr/>
                    </a:tc>
                    <a:tc>
                      <a:txBody>
                        <a:bodyPr/>
                        <a:lstStyle/>
                        <a:p>
                          <a:endParaRPr lang="en-US"/>
                        </a:p>
                      </a:txBody>
                      <a:tcPr>
                        <a:blipFill>
                          <a:blip r:embed="rId2"/>
                          <a:stretch>
                            <a:fillRect l="-300400" t="-724706" r="-1000" b="-503529"/>
                          </a:stretch>
                        </a:blipFill>
                      </a:tcPr>
                    </a:tc>
                    <a:extLst>
                      <a:ext uri="{0D108BD9-81ED-4DB2-BD59-A6C34878D82A}">
                        <a16:rowId xmlns:a16="http://schemas.microsoft.com/office/drawing/2014/main" val="10007"/>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2.70313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2.71094</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endParaRPr lang="en-US"/>
                        </a:p>
                      </a:txBody>
                      <a:tcPr>
                        <a:blipFill>
                          <a:blip r:embed="rId2"/>
                          <a:stretch>
                            <a:fillRect l="-300400" t="-824706" r="-1000" b="-403529"/>
                          </a:stretch>
                        </a:blipFill>
                      </a:tcPr>
                    </a:tc>
                    <a:extLst>
                      <a:ext uri="{0D108BD9-81ED-4DB2-BD59-A6C34878D82A}">
                        <a16:rowId xmlns:a16="http://schemas.microsoft.com/office/drawing/2014/main" val="10008"/>
                      </a:ext>
                    </a:extLst>
                  </a:tr>
                  <a:tr h="518597">
                    <a:tc>
                      <a:txBody>
                        <a:bodyPr/>
                        <a:lstStyle/>
                        <a:p>
                          <a:pPr algn="ctr"/>
                          <a:r>
                            <a:rPr lang="en-US" sz="1600" dirty="0">
                              <a:latin typeface="Times New Roman" panose="02020603050405020304" pitchFamily="18" charset="0"/>
                              <a:cs typeface="Times New Roman" panose="02020603050405020304" pitchFamily="18" charset="0"/>
                            </a:rPr>
                            <a:t>2.70313</a:t>
                          </a:r>
                        </a:p>
                      </a:txBody>
                      <a:tcPr/>
                    </a:tc>
                    <a:tc>
                      <a:txBody>
                        <a:bodyPr/>
                        <a:lstStyle/>
                        <a:p>
                          <a:pPr algn="ct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2.70508</a:t>
                          </a:r>
                        </a:p>
                      </a:txBody>
                      <a:tcPr/>
                    </a:tc>
                    <a:tc>
                      <a:txBody>
                        <a:bodyPr/>
                        <a:lstStyle/>
                        <a:p>
                          <a:endParaRPr lang="en-US"/>
                        </a:p>
                      </a:txBody>
                      <a:tcPr>
                        <a:blipFill>
                          <a:blip r:embed="rId2"/>
                          <a:stretch>
                            <a:fillRect l="-300400" t="-913953" r="-1000" b="-298837"/>
                          </a:stretch>
                        </a:blipFill>
                      </a:tcPr>
                    </a:tc>
                    <a:extLst>
                      <a:ext uri="{0D108BD9-81ED-4DB2-BD59-A6C34878D82A}">
                        <a16:rowId xmlns:a16="http://schemas.microsoft.com/office/drawing/2014/main" val="10009"/>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2.70508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2.70605</a:t>
                          </a:r>
                        </a:p>
                      </a:txBody>
                      <a:tcPr/>
                    </a:tc>
                    <a:tc>
                      <a:txBody>
                        <a:bodyPr/>
                        <a:lstStyle/>
                        <a:p>
                          <a:endParaRPr lang="en-US"/>
                        </a:p>
                      </a:txBody>
                      <a:tcPr>
                        <a:blipFill>
                          <a:blip r:embed="rId2"/>
                          <a:stretch>
                            <a:fillRect l="-300400" t="-1025882" r="-1000" b="-202353"/>
                          </a:stretch>
                        </a:blipFill>
                      </a:tcPr>
                    </a:tc>
                    <a:extLst>
                      <a:ext uri="{0D108BD9-81ED-4DB2-BD59-A6C34878D82A}">
                        <a16:rowId xmlns:a16="http://schemas.microsoft.com/office/drawing/2014/main" val="10010"/>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2.70605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2.70703</a:t>
                          </a:r>
                        </a:p>
                      </a:txBody>
                      <a:tcPr/>
                    </a:tc>
                    <a:tc>
                      <a:txBody>
                        <a:bodyPr/>
                        <a:lstStyle/>
                        <a:p>
                          <a:pPr algn="ctr"/>
                          <a:r>
                            <a:rPr lang="en-US" sz="1600" dirty="0">
                              <a:latin typeface="Times New Roman" panose="02020603050405020304" pitchFamily="18" charset="0"/>
                              <a:cs typeface="Times New Roman" panose="02020603050405020304" pitchFamily="18" charset="0"/>
                            </a:rPr>
                            <a:t>2.70654</a:t>
                          </a:r>
                        </a:p>
                      </a:txBody>
                      <a:tcPr/>
                    </a:tc>
                    <a:tc>
                      <a:txBody>
                        <a:bodyPr/>
                        <a:lstStyle/>
                        <a:p>
                          <a:endParaRPr lang="en-US"/>
                        </a:p>
                      </a:txBody>
                      <a:tcPr>
                        <a:blipFill>
                          <a:blip r:embed="rId2"/>
                          <a:stretch>
                            <a:fillRect l="-300400" t="-1125882" r="-1000" b="-102353"/>
                          </a:stretch>
                        </a:blipFill>
                      </a:tcPr>
                    </a:tc>
                    <a:extLst>
                      <a:ext uri="{0D108BD9-81ED-4DB2-BD59-A6C34878D82A}">
                        <a16:rowId xmlns:a16="http://schemas.microsoft.com/office/drawing/2014/main" val="10011"/>
                      </a:ext>
                    </a:extLst>
                  </a:tr>
                  <a:tr h="5185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2.70605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2.70654</a:t>
                          </a:r>
                        </a:p>
                      </a:txBody>
                      <a:tcPr/>
                    </a:tc>
                    <a:tc>
                      <a:txBody>
                        <a:bodyPr/>
                        <a:lstStyle/>
                        <a:p>
                          <a:pPr algn="ctr"/>
                          <a:r>
                            <a:rPr lang="en-US" sz="1600" dirty="0">
                              <a:latin typeface="Times New Roman" panose="02020603050405020304" pitchFamily="18" charset="0"/>
                              <a:cs typeface="Times New Roman" panose="02020603050405020304" pitchFamily="18" charset="0"/>
                            </a:rPr>
                            <a:t>2.70642</a:t>
                          </a:r>
                        </a:p>
                      </a:txBody>
                      <a:tcPr/>
                    </a:tc>
                    <a:tc>
                      <a:txBody>
                        <a:bodyPr/>
                        <a:lstStyle/>
                        <a:p>
                          <a:endParaRPr lang="en-US"/>
                        </a:p>
                      </a:txBody>
                      <a:tcPr>
                        <a:blipFill>
                          <a:blip r:embed="rId2"/>
                          <a:stretch>
                            <a:fillRect l="-300400" t="-1225882" r="-1000" b="-2353"/>
                          </a:stretch>
                        </a:blipFill>
                      </a:tcPr>
                    </a:tc>
                    <a:extLst>
                      <a:ext uri="{0D108BD9-81ED-4DB2-BD59-A6C34878D82A}">
                        <a16:rowId xmlns:a16="http://schemas.microsoft.com/office/drawing/2014/main" val="10012"/>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49</a:t>
            </a:fld>
            <a:endParaRPr lang="en-IN" dirty="0"/>
          </a:p>
        </p:txBody>
      </p:sp>
    </p:spTree>
    <p:extLst>
      <p:ext uri="{BB962C8B-B14F-4D97-AF65-F5344CB8AC3E}">
        <p14:creationId xmlns:p14="http://schemas.microsoft.com/office/powerpoint/2010/main" val="13974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692F-4FCA-4A84-A9DE-7FD1098C4BEB}"/>
              </a:ext>
            </a:extLst>
          </p:cNvPr>
          <p:cNvSpPr>
            <a:spLocks noGrp="1"/>
          </p:cNvSpPr>
          <p:nvPr>
            <p:ph type="title"/>
          </p:nvPr>
        </p:nvSpPr>
        <p:spPr/>
        <p:txBody>
          <a:bodyPr/>
          <a:lstStyle/>
          <a:p>
            <a:br>
              <a:rPr lang="en-US" sz="3600" b="1" dirty="0"/>
            </a:br>
            <a:endParaRPr lang="en-US" dirty="0"/>
          </a:p>
        </p:txBody>
      </p:sp>
      <p:sp>
        <p:nvSpPr>
          <p:cNvPr id="5" name="TextBox 4">
            <a:extLst>
              <a:ext uri="{FF2B5EF4-FFF2-40B4-BE49-F238E27FC236}">
                <a16:creationId xmlns:a16="http://schemas.microsoft.com/office/drawing/2014/main" id="{BE75A66B-92A6-499F-8D98-366AA06601E4}"/>
              </a:ext>
            </a:extLst>
          </p:cNvPr>
          <p:cNvSpPr txBox="1"/>
          <p:nvPr/>
        </p:nvSpPr>
        <p:spPr>
          <a:xfrm>
            <a:off x="3555607" y="713906"/>
            <a:ext cx="1663505" cy="461665"/>
          </a:xfrm>
          <a:prstGeom prst="rect">
            <a:avLst/>
          </a:prstGeom>
          <a:noFill/>
        </p:spPr>
        <p:txBody>
          <a:bodyPr wrap="square">
            <a:spAutoFit/>
          </a:bodyPr>
          <a:lstStyle/>
          <a:p>
            <a:r>
              <a:rPr lang="en-US" sz="2400" b="1" i="0" u="none" strike="noStrike" baseline="0" dirty="0">
                <a:solidFill>
                  <a:srgbClr val="231F20"/>
                </a:solidFill>
                <a:latin typeface="Generic23-Regular"/>
              </a:rPr>
              <a:t>Example 1</a:t>
            </a:r>
            <a:endParaRPr lang="en-US" sz="2400" dirty="0"/>
          </a:p>
        </p:txBody>
      </p:sp>
      <p:pic>
        <p:nvPicPr>
          <p:cNvPr id="7" name="Picture 6">
            <a:extLst>
              <a:ext uri="{FF2B5EF4-FFF2-40B4-BE49-F238E27FC236}">
                <a16:creationId xmlns:a16="http://schemas.microsoft.com/office/drawing/2014/main" id="{264E5641-B9D7-47CC-9003-A87B645C30F9}"/>
              </a:ext>
            </a:extLst>
          </p:cNvPr>
          <p:cNvPicPr>
            <a:picLocks noChangeAspect="1"/>
          </p:cNvPicPr>
          <p:nvPr/>
        </p:nvPicPr>
        <p:blipFill>
          <a:blip r:embed="rId2"/>
          <a:stretch>
            <a:fillRect/>
          </a:stretch>
        </p:blipFill>
        <p:spPr>
          <a:xfrm>
            <a:off x="3555607" y="1324637"/>
            <a:ext cx="7912125" cy="670519"/>
          </a:xfrm>
          <a:prstGeom prst="rect">
            <a:avLst/>
          </a:prstGeom>
        </p:spPr>
      </p:pic>
      <p:sp>
        <p:nvSpPr>
          <p:cNvPr id="9" name="TextBox 8">
            <a:extLst>
              <a:ext uri="{FF2B5EF4-FFF2-40B4-BE49-F238E27FC236}">
                <a16:creationId xmlns:a16="http://schemas.microsoft.com/office/drawing/2014/main" id="{C134754E-7934-448F-B14A-0C4123567E51}"/>
              </a:ext>
            </a:extLst>
          </p:cNvPr>
          <p:cNvSpPr txBox="1"/>
          <p:nvPr/>
        </p:nvSpPr>
        <p:spPr>
          <a:xfrm>
            <a:off x="3555608" y="2304241"/>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11" name="Picture 10">
            <a:extLst>
              <a:ext uri="{FF2B5EF4-FFF2-40B4-BE49-F238E27FC236}">
                <a16:creationId xmlns:a16="http://schemas.microsoft.com/office/drawing/2014/main" id="{5C8481A2-B0FB-4461-81B5-9CE8E25DE797}"/>
              </a:ext>
            </a:extLst>
          </p:cNvPr>
          <p:cNvPicPr>
            <a:picLocks noChangeAspect="1"/>
          </p:cNvPicPr>
          <p:nvPr/>
        </p:nvPicPr>
        <p:blipFill rotWithShape="1">
          <a:blip r:embed="rId3"/>
          <a:srcRect b="63938"/>
          <a:stretch/>
        </p:blipFill>
        <p:spPr>
          <a:xfrm>
            <a:off x="3555607" y="2782765"/>
            <a:ext cx="7912124" cy="937500"/>
          </a:xfrm>
          <a:prstGeom prst="rect">
            <a:avLst/>
          </a:prstGeom>
        </p:spPr>
      </p:pic>
      <p:sp>
        <p:nvSpPr>
          <p:cNvPr id="12" name="Title 1">
            <a:extLst>
              <a:ext uri="{FF2B5EF4-FFF2-40B4-BE49-F238E27FC236}">
                <a16:creationId xmlns:a16="http://schemas.microsoft.com/office/drawing/2014/main" id="{85F3997B-7769-43F8-BF41-EE2A5053D1C1}"/>
              </a:ext>
            </a:extLst>
          </p:cNvPr>
          <p:cNvSpPr txBox="1">
            <a:spLocks/>
          </p:cNvSpPr>
          <p:nvPr/>
        </p:nvSpPr>
        <p:spPr>
          <a:xfrm>
            <a:off x="238852" y="112383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b="1" dirty="0">
                <a:solidFill>
                  <a:schemeClr val="bg1"/>
                </a:solidFill>
                <a:latin typeface="TimesNewRomanPS-BoldMT"/>
              </a:rPr>
              <a:t>Ex. of Types of Errors</a:t>
            </a:r>
            <a:endParaRPr lang="en-US" dirty="0">
              <a:solidFill>
                <a:schemeClr val="bg1"/>
              </a:solidFill>
            </a:endParaRPr>
          </a:p>
        </p:txBody>
      </p:sp>
      <p:pic>
        <p:nvPicPr>
          <p:cNvPr id="3" name="Picture 2">
            <a:extLst>
              <a:ext uri="{FF2B5EF4-FFF2-40B4-BE49-F238E27FC236}">
                <a16:creationId xmlns:a16="http://schemas.microsoft.com/office/drawing/2014/main" id="{9CF36D26-FA28-322A-5D65-91CE27B9F870}"/>
              </a:ext>
            </a:extLst>
          </p:cNvPr>
          <p:cNvPicPr>
            <a:picLocks noChangeAspect="1"/>
          </p:cNvPicPr>
          <p:nvPr/>
        </p:nvPicPr>
        <p:blipFill rotWithShape="1">
          <a:blip r:embed="rId3"/>
          <a:srcRect t="36062" b="32801"/>
          <a:stretch/>
        </p:blipFill>
        <p:spPr>
          <a:xfrm>
            <a:off x="3555608" y="4036934"/>
            <a:ext cx="7912124" cy="809469"/>
          </a:xfrm>
          <a:prstGeom prst="rect">
            <a:avLst/>
          </a:prstGeom>
        </p:spPr>
      </p:pic>
      <p:pic>
        <p:nvPicPr>
          <p:cNvPr id="4" name="Picture 3">
            <a:extLst>
              <a:ext uri="{FF2B5EF4-FFF2-40B4-BE49-F238E27FC236}">
                <a16:creationId xmlns:a16="http://schemas.microsoft.com/office/drawing/2014/main" id="{B2D9ACE1-F6F2-235F-0E9C-C766849D198E}"/>
              </a:ext>
            </a:extLst>
          </p:cNvPr>
          <p:cNvPicPr>
            <a:picLocks noChangeAspect="1"/>
          </p:cNvPicPr>
          <p:nvPr/>
        </p:nvPicPr>
        <p:blipFill rotWithShape="1">
          <a:blip r:embed="rId3"/>
          <a:srcRect t="68863"/>
          <a:stretch/>
        </p:blipFill>
        <p:spPr>
          <a:xfrm>
            <a:off x="3555608" y="4915550"/>
            <a:ext cx="7912124" cy="809469"/>
          </a:xfrm>
          <a:prstGeom prst="rect">
            <a:avLst/>
          </a:prstGeom>
        </p:spPr>
      </p:pic>
    </p:spTree>
    <p:extLst>
      <p:ext uri="{BB962C8B-B14F-4D97-AF65-F5344CB8AC3E}">
        <p14:creationId xmlns:p14="http://schemas.microsoft.com/office/powerpoint/2010/main" val="142608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709987" y="3017790"/>
                <a:ext cx="4772025" cy="3139321"/>
              </a:xfrm>
              <a:prstGeom prst="rect">
                <a:avLst/>
              </a:prstGeom>
            </p:spPr>
            <p:txBody>
              <a:bodyPr wrap="square">
                <a:spAutoFit/>
              </a:bodyPr>
              <a:lstStyle/>
              <a:p>
                <a:r>
                  <a:rPr lang="en-US" b="0" dirty="0"/>
                  <a:t>x</a:t>
                </a:r>
                <a14:m>
                  <m:oMath xmlns:m="http://schemas.openxmlformats.org/officeDocument/2006/math">
                    <m:r>
                      <a:rPr lang="en-US" b="0" i="1" smtClean="0">
                        <a:latin typeface="Cambria Math" panose="02040503050406030204" pitchFamily="18" charset="0"/>
                      </a:rPr>
                      <m:t>=0,</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&lt;0</m:t>
                    </m:r>
                  </m:oMath>
                </a14:m>
                <a:endParaRPr lang="en-US" dirty="0"/>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&gt;0</m:t>
                      </m:r>
                    </m:oMath>
                  </m:oMathPara>
                </a14:m>
                <a:endParaRPr lang="en-US" dirty="0"/>
              </a:p>
              <a:p>
                <a:endParaRPr lang="en-US" dirty="0"/>
              </a:p>
              <a:p>
                <a:r>
                  <a:rPr lang="en-US" dirty="0"/>
                  <a:t>Since </a:t>
                </a:r>
                <a14:m>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&lt;0</m:t>
                    </m:r>
                  </m:oMath>
                </a14:m>
                <a:r>
                  <a:rPr lang="en-US" dirty="0"/>
                  <a:t> and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1</m:t>
                        </m:r>
                      </m:e>
                    </m:d>
                    <m:r>
                      <a:rPr lang="en-US"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ea typeface="Cambria Math" panose="02040503050406030204" pitchFamily="18" charset="0"/>
                      </a:rPr>
                      <m:t>0</m:t>
                    </m:r>
                  </m:oMath>
                </a14:m>
                <a:r>
                  <a:rPr lang="en-US" dirty="0"/>
                  <a:t>, </a:t>
                </a:r>
              </a:p>
              <a:p>
                <a:endParaRPr lang="en-US" dirty="0"/>
              </a:p>
              <a:p>
                <a:r>
                  <a:rPr lang="en-US" dirty="0"/>
                  <a:t>The root lies between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𝑎𝑛𝑑</m:t>
                    </m:r>
                    <m:r>
                      <a:rPr lang="en-US" b="0" i="1" smtClean="0">
                        <a:latin typeface="Cambria Math" panose="02040503050406030204" pitchFamily="18" charset="0"/>
                      </a:rPr>
                      <m:t> 1.</m:t>
                    </m:r>
                  </m:oMath>
                </a14:m>
                <a:endParaRPr lang="en-US" b="0" dirty="0"/>
              </a:p>
              <a:p>
                <a:endParaRPr lang="en-US" dirty="0"/>
              </a:p>
              <a:p>
                <a:r>
                  <a:rPr lang="en-US" dirty="0"/>
                  <a:t>Let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=0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=1</m:t>
                    </m:r>
                  </m:oMath>
                </a14:m>
                <a:endParaRPr lang="en-US" b="0" dirty="0"/>
              </a:p>
              <a:p>
                <a:endParaRPr lang="en-US" b="0" dirty="0"/>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709987" y="3017790"/>
                <a:ext cx="4772025" cy="3139321"/>
              </a:xfrm>
              <a:prstGeom prst="rect">
                <a:avLst/>
              </a:prstGeom>
              <a:blipFill>
                <a:blip r:embed="rId2"/>
                <a:stretch>
                  <a:fillRect l="-1151" t="-971"/>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563816" y="857892"/>
            <a:ext cx="8140504" cy="1416311"/>
          </a:xfrm>
          <a:prstGeom prst="rect">
            <a:avLst/>
          </a:prstGeom>
        </p:spPr>
      </p:pic>
      <p:sp>
        <p:nvSpPr>
          <p:cNvPr id="3" name="Slide Number Placeholder 2"/>
          <p:cNvSpPr>
            <a:spLocks noGrp="1"/>
          </p:cNvSpPr>
          <p:nvPr>
            <p:ph type="sldNum" sz="quarter" idx="12"/>
          </p:nvPr>
        </p:nvSpPr>
        <p:spPr/>
        <p:txBody>
          <a:bodyPr/>
          <a:lstStyle/>
          <a:p>
            <a:fld id="{9C11CE39-2868-44A2-A0C6-827D458F7A8B}" type="slidenum">
              <a:rPr lang="en-IN" smtClean="0"/>
              <a:pPr/>
              <a:t>50</a:t>
            </a:fld>
            <a:endParaRPr lang="en-IN" dirty="0"/>
          </a:p>
        </p:txBody>
      </p:sp>
      <p:sp>
        <p:nvSpPr>
          <p:cNvPr id="7" name="Title 1">
            <a:extLst>
              <a:ext uri="{FF2B5EF4-FFF2-40B4-BE49-F238E27FC236}">
                <a16:creationId xmlns:a16="http://schemas.microsoft.com/office/drawing/2014/main" id="{E8315944-0552-43BD-82D5-4AE32CB1659F}"/>
              </a:ext>
            </a:extLst>
          </p:cNvPr>
          <p:cNvSpPr txBox="1">
            <a:spLocks noGrp="1"/>
          </p:cNvSpPr>
          <p:nvPr>
            <p:ph type="title"/>
          </p:nvPr>
        </p:nvSpPr>
        <p:spPr>
          <a:xfrm>
            <a:off x="252413" y="1123950"/>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Bisection Method (Bolzano Method)</a:t>
            </a:r>
          </a:p>
        </p:txBody>
      </p:sp>
      <p:sp>
        <p:nvSpPr>
          <p:cNvPr id="6" name="TextBox 5">
            <a:extLst>
              <a:ext uri="{FF2B5EF4-FFF2-40B4-BE49-F238E27FC236}">
                <a16:creationId xmlns:a16="http://schemas.microsoft.com/office/drawing/2014/main" id="{655FC259-A325-426B-B705-40CF9AD42582}"/>
              </a:ext>
            </a:extLst>
          </p:cNvPr>
          <p:cNvSpPr txBox="1"/>
          <p:nvPr/>
        </p:nvSpPr>
        <p:spPr>
          <a:xfrm>
            <a:off x="3563816" y="500686"/>
            <a:ext cx="1753772" cy="461665"/>
          </a:xfrm>
          <a:prstGeom prst="rect">
            <a:avLst/>
          </a:prstGeom>
          <a:noFill/>
        </p:spPr>
        <p:txBody>
          <a:bodyPr wrap="square">
            <a:spAutoFit/>
          </a:bodyPr>
          <a:lstStyle/>
          <a:p>
            <a:r>
              <a:rPr lang="en-US" sz="2400" b="1" i="0" u="none" strike="noStrike" baseline="0" dirty="0">
                <a:solidFill>
                  <a:srgbClr val="231F20"/>
                </a:solidFill>
                <a:latin typeface="Generic4021-Regular"/>
              </a:rPr>
              <a:t>Example 3</a:t>
            </a:r>
            <a:endParaRPr lang="en-US" sz="2400" b="1" dirty="0"/>
          </a:p>
        </p:txBody>
      </p:sp>
      <p:sp>
        <p:nvSpPr>
          <p:cNvPr id="8" name="TextBox 7">
            <a:extLst>
              <a:ext uri="{FF2B5EF4-FFF2-40B4-BE49-F238E27FC236}">
                <a16:creationId xmlns:a16="http://schemas.microsoft.com/office/drawing/2014/main" id="{5892078A-ADF8-41EE-AEA9-A0D7ADE08395}"/>
              </a:ext>
            </a:extLst>
          </p:cNvPr>
          <p:cNvSpPr txBox="1"/>
          <p:nvPr/>
        </p:nvSpPr>
        <p:spPr>
          <a:xfrm>
            <a:off x="3502856" y="2359527"/>
            <a:ext cx="6098344" cy="461665"/>
          </a:xfrm>
          <a:prstGeom prst="rect">
            <a:avLst/>
          </a:prstGeom>
          <a:noFill/>
        </p:spPr>
        <p:txBody>
          <a:bodyPr wrap="square">
            <a:spAutoFit/>
          </a:bodyPr>
          <a:lstStyle/>
          <a:p>
            <a:r>
              <a:rPr lang="en-US" sz="2400" b="1" dirty="0">
                <a:solidFill>
                  <a:srgbClr val="231F20"/>
                </a:solidFill>
                <a:latin typeface="Generic4021-Regular"/>
              </a:rPr>
              <a:t>Solution</a:t>
            </a:r>
          </a:p>
        </p:txBody>
      </p:sp>
    </p:spTree>
    <p:extLst>
      <p:ext uri="{BB962C8B-B14F-4D97-AF65-F5344CB8AC3E}">
        <p14:creationId xmlns:p14="http://schemas.microsoft.com/office/powerpoint/2010/main" val="3174640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552261-E28F-4A57-AE1F-3AEA17899125}"/>
              </a:ext>
            </a:extLst>
          </p:cNvPr>
          <p:cNvPicPr>
            <a:picLocks noChangeAspect="1"/>
          </p:cNvPicPr>
          <p:nvPr/>
        </p:nvPicPr>
        <p:blipFill>
          <a:blip r:embed="rId2"/>
          <a:stretch>
            <a:fillRect/>
          </a:stretch>
        </p:blipFill>
        <p:spPr>
          <a:xfrm>
            <a:off x="3957637" y="485774"/>
            <a:ext cx="6424320" cy="6095235"/>
          </a:xfrm>
          <a:prstGeom prst="rect">
            <a:avLst/>
          </a:prstGeom>
        </p:spPr>
      </p:pic>
      <p:sp>
        <p:nvSpPr>
          <p:cNvPr id="5" name="Title 1">
            <a:extLst>
              <a:ext uri="{FF2B5EF4-FFF2-40B4-BE49-F238E27FC236}">
                <a16:creationId xmlns:a16="http://schemas.microsoft.com/office/drawing/2014/main" id="{AAA77D08-85E1-4C5F-9107-04FF5B2408C6}"/>
              </a:ext>
            </a:extLst>
          </p:cNvPr>
          <p:cNvSpPr txBox="1">
            <a:spLocks noGrp="1"/>
          </p:cNvSpPr>
          <p:nvPr>
            <p:ph type="title"/>
          </p:nvPr>
        </p:nvSpPr>
        <p:spPr>
          <a:xfrm>
            <a:off x="252413" y="1123950"/>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Bisection Method (Bolzano Method)</a:t>
            </a:r>
          </a:p>
        </p:txBody>
      </p:sp>
    </p:spTree>
    <p:extLst>
      <p:ext uri="{BB962C8B-B14F-4D97-AF65-F5344CB8AC3E}">
        <p14:creationId xmlns:p14="http://schemas.microsoft.com/office/powerpoint/2010/main" val="4105478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C11CE39-2868-44A2-A0C6-827D458F7A8B}" type="slidenum">
              <a:rPr lang="en-IN" smtClean="0"/>
              <a:pPr/>
              <a:t>52</a:t>
            </a:fld>
            <a:endParaRPr lang="en-IN" dirty="0"/>
          </a:p>
        </p:txBody>
      </p:sp>
      <p:sp>
        <p:nvSpPr>
          <p:cNvPr id="7" name="Title 1">
            <a:extLst>
              <a:ext uri="{FF2B5EF4-FFF2-40B4-BE49-F238E27FC236}">
                <a16:creationId xmlns:a16="http://schemas.microsoft.com/office/drawing/2014/main" id="{E8315944-0552-43BD-82D5-4AE32CB1659F}"/>
              </a:ext>
            </a:extLst>
          </p:cNvPr>
          <p:cNvSpPr txBox="1">
            <a:spLocks noGrp="1"/>
          </p:cNvSpPr>
          <p:nvPr>
            <p:ph type="title"/>
          </p:nvPr>
        </p:nvSpPr>
        <p:spPr>
          <a:xfrm>
            <a:off x="252413" y="1123950"/>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Bisection Method (Bolzano Method)</a:t>
            </a:r>
          </a:p>
        </p:txBody>
      </p:sp>
      <p:pic>
        <p:nvPicPr>
          <p:cNvPr id="9" name="Picture 8">
            <a:extLst>
              <a:ext uri="{FF2B5EF4-FFF2-40B4-BE49-F238E27FC236}">
                <a16:creationId xmlns:a16="http://schemas.microsoft.com/office/drawing/2014/main" id="{D7CB2A99-AB95-4EBB-A3F6-49BBF8B3B4E2}"/>
              </a:ext>
            </a:extLst>
          </p:cNvPr>
          <p:cNvPicPr>
            <a:picLocks noChangeAspect="1"/>
          </p:cNvPicPr>
          <p:nvPr/>
        </p:nvPicPr>
        <p:blipFill>
          <a:blip r:embed="rId2"/>
          <a:stretch>
            <a:fillRect/>
          </a:stretch>
        </p:blipFill>
        <p:spPr>
          <a:xfrm>
            <a:off x="3828611" y="624767"/>
            <a:ext cx="6511143" cy="1281888"/>
          </a:xfrm>
          <a:prstGeom prst="rect">
            <a:avLst/>
          </a:prstGeom>
        </p:spPr>
      </p:pic>
      <p:pic>
        <p:nvPicPr>
          <p:cNvPr id="11" name="Picture 10">
            <a:extLst>
              <a:ext uri="{FF2B5EF4-FFF2-40B4-BE49-F238E27FC236}">
                <a16:creationId xmlns:a16="http://schemas.microsoft.com/office/drawing/2014/main" id="{A05141AA-5816-4105-960E-DBE1AB762D1A}"/>
              </a:ext>
            </a:extLst>
          </p:cNvPr>
          <p:cNvPicPr>
            <a:picLocks noChangeAspect="1"/>
          </p:cNvPicPr>
          <p:nvPr/>
        </p:nvPicPr>
        <p:blipFill>
          <a:blip r:embed="rId3"/>
          <a:stretch>
            <a:fillRect/>
          </a:stretch>
        </p:blipFill>
        <p:spPr>
          <a:xfrm>
            <a:off x="3653935" y="1906655"/>
            <a:ext cx="7441837" cy="4303713"/>
          </a:xfrm>
          <a:prstGeom prst="rect">
            <a:avLst/>
          </a:prstGeom>
        </p:spPr>
      </p:pic>
    </p:spTree>
    <p:extLst>
      <p:ext uri="{BB962C8B-B14F-4D97-AF65-F5344CB8AC3E}">
        <p14:creationId xmlns:p14="http://schemas.microsoft.com/office/powerpoint/2010/main" val="241690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C11CE39-2868-44A2-A0C6-827D458F7A8B}" type="slidenum">
              <a:rPr lang="en-IN" smtClean="0"/>
              <a:pPr/>
              <a:t>53</a:t>
            </a:fld>
            <a:endParaRPr lang="en-IN" dirty="0"/>
          </a:p>
        </p:txBody>
      </p:sp>
      <p:sp>
        <p:nvSpPr>
          <p:cNvPr id="7" name="Title 1">
            <a:extLst>
              <a:ext uri="{FF2B5EF4-FFF2-40B4-BE49-F238E27FC236}">
                <a16:creationId xmlns:a16="http://schemas.microsoft.com/office/drawing/2014/main" id="{E8315944-0552-43BD-82D5-4AE32CB1659F}"/>
              </a:ext>
            </a:extLst>
          </p:cNvPr>
          <p:cNvSpPr txBox="1">
            <a:spLocks noGrp="1"/>
          </p:cNvSpPr>
          <p:nvPr>
            <p:ph type="title"/>
          </p:nvPr>
        </p:nvSpPr>
        <p:spPr>
          <a:xfrm>
            <a:off x="252413" y="1123950"/>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Bisection Method (Bolzano Method)</a:t>
            </a:r>
          </a:p>
        </p:txBody>
      </p:sp>
      <p:pic>
        <p:nvPicPr>
          <p:cNvPr id="9" name="Picture 8">
            <a:extLst>
              <a:ext uri="{FF2B5EF4-FFF2-40B4-BE49-F238E27FC236}">
                <a16:creationId xmlns:a16="http://schemas.microsoft.com/office/drawing/2014/main" id="{6EE8D241-BB6F-4AE3-AAD2-33D6EC9CE025}"/>
              </a:ext>
            </a:extLst>
          </p:cNvPr>
          <p:cNvPicPr>
            <a:picLocks noChangeAspect="1"/>
          </p:cNvPicPr>
          <p:nvPr/>
        </p:nvPicPr>
        <p:blipFill>
          <a:blip r:embed="rId2"/>
          <a:stretch>
            <a:fillRect/>
          </a:stretch>
        </p:blipFill>
        <p:spPr>
          <a:xfrm>
            <a:off x="3690937" y="772257"/>
            <a:ext cx="7471660" cy="4320247"/>
          </a:xfrm>
          <a:prstGeom prst="rect">
            <a:avLst/>
          </a:prstGeom>
        </p:spPr>
      </p:pic>
    </p:spTree>
    <p:extLst>
      <p:ext uri="{BB962C8B-B14F-4D97-AF65-F5344CB8AC3E}">
        <p14:creationId xmlns:p14="http://schemas.microsoft.com/office/powerpoint/2010/main" val="1418196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038084193"/>
                  </p:ext>
                </p:extLst>
              </p:nvPr>
            </p:nvGraphicFramePr>
            <p:xfrm>
              <a:off x="0" y="1"/>
              <a:ext cx="12192000" cy="9144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 )/2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latin typeface="Times New Roman" panose="02020603050405020304" pitchFamily="18" charset="0"/>
                              <a:cs typeface="Times New Roman" panose="02020603050405020304" pitchFamily="18" charset="0"/>
                            </a:rPr>
                            <a:t>-0.375</a:t>
                          </a:r>
                          <a14:m>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038084193"/>
                  </p:ext>
                </p:extLst>
              </p:nvPr>
            </p:nvGraphicFramePr>
            <p:xfrm>
              <a:off x="0" y="1"/>
              <a:ext cx="12192000" cy="9144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 )/2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endParaRPr lang="en-US"/>
                        </a:p>
                      </a:txBody>
                      <a:tcPr marL="9525" marR="9525" marT="9525" marB="0" anchor="b">
                        <a:blipFill>
                          <a:blip r:embed="rId3"/>
                          <a:stretch>
                            <a:fillRect l="-300400" t="-108000" r="-600" b="-25333"/>
                          </a:stretch>
                        </a:blipFill>
                      </a:tcPr>
                    </a:tc>
                    <a:extLst>
                      <a:ext uri="{0D108BD9-81ED-4DB2-BD59-A6C34878D82A}">
                        <a16:rowId xmlns:a16="http://schemas.microsoft.com/office/drawing/2014/main" val="10001"/>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54</a:t>
            </a:fld>
            <a:endParaRPr lang="en-IN" dirty="0"/>
          </a:p>
        </p:txBody>
      </p:sp>
    </p:spTree>
    <p:extLst>
      <p:ext uri="{BB962C8B-B14F-4D97-AF65-F5344CB8AC3E}">
        <p14:creationId xmlns:p14="http://schemas.microsoft.com/office/powerpoint/2010/main" val="2346515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94458844"/>
                  </p:ext>
                </p:extLst>
              </p:nvPr>
            </p:nvGraphicFramePr>
            <p:xfrm>
              <a:off x="0" y="1"/>
              <a:ext cx="12192000" cy="13716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latin typeface="Times New Roman" panose="02020603050405020304" pitchFamily="18" charset="0"/>
                              <a:cs typeface="Times New Roman" panose="02020603050405020304" pitchFamily="18" charset="0"/>
                            </a:rPr>
                            <a:t>-0.375</a:t>
                          </a:r>
                          <a14:m>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latin typeface="Times New Roman" panose="02020603050405020304" pitchFamily="18" charset="0"/>
                              <a:cs typeface="Times New Roman" panose="02020603050405020304" pitchFamily="18" charset="0"/>
                            </a:rPr>
                            <a:t>0.1719</a:t>
                          </a:r>
                          <a14:m>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94458844"/>
                  </p:ext>
                </p:extLst>
              </p:nvPr>
            </p:nvGraphicFramePr>
            <p:xfrm>
              <a:off x="0" y="1"/>
              <a:ext cx="12192000" cy="13716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endParaRPr lang="en-US"/>
                        </a:p>
                      </a:txBody>
                      <a:tcPr marL="9525" marR="9525" marT="9525" marB="0" anchor="b">
                        <a:blipFill>
                          <a:blip r:embed="rId3"/>
                          <a:stretch>
                            <a:fillRect l="-300400" t="-105263" r="-600" b="-123684"/>
                          </a:stretch>
                        </a:blip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endParaRPr lang="en-US"/>
                        </a:p>
                      </a:txBody>
                      <a:tcPr marL="9525" marR="9525" marT="9525" marB="0" anchor="b">
                        <a:blipFill>
                          <a:blip r:embed="rId3"/>
                          <a:stretch>
                            <a:fillRect l="-300400" t="-208000" r="-600" b="-25333"/>
                          </a:stretch>
                        </a:blipFill>
                      </a:tcPr>
                    </a:tc>
                    <a:extLst>
                      <a:ext uri="{0D108BD9-81ED-4DB2-BD59-A6C34878D82A}">
                        <a16:rowId xmlns:a16="http://schemas.microsoft.com/office/drawing/2014/main" val="10002"/>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55</a:t>
            </a:fld>
            <a:endParaRPr lang="en-IN" dirty="0"/>
          </a:p>
        </p:txBody>
      </p:sp>
    </p:spTree>
    <p:extLst>
      <p:ext uri="{BB962C8B-B14F-4D97-AF65-F5344CB8AC3E}">
        <p14:creationId xmlns:p14="http://schemas.microsoft.com/office/powerpoint/2010/main" val="4056091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940589171"/>
                  </p:ext>
                </p:extLst>
              </p:nvPr>
            </p:nvGraphicFramePr>
            <p:xfrm>
              <a:off x="0" y="1"/>
              <a:ext cx="12192000" cy="18288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latin typeface="Times New Roman" panose="02020603050405020304" pitchFamily="18" charset="0"/>
                              <a:cs typeface="Times New Roman" panose="02020603050405020304" pitchFamily="18" charset="0"/>
                            </a:rPr>
                            <a:t>-0.375</a:t>
                          </a:r>
                          <a14:m>
                            <m:oMath xmlns:m="http://schemas.openxmlformats.org/officeDocument/2006/math">
                              <m:r>
                                <a:rPr lang="en-US" sz="1600" b="0" i="1" smtClean="0">
                                  <a:latin typeface="Cambria Math" panose="02040503050406030204" pitchFamily="18" charset="0"/>
                                  <a:ea typeface="Cambria Math" panose="02040503050406030204" pitchFamily="18" charset="0"/>
                                </a:rPr>
                                <m:t>&lt;0</m:t>
                              </m:r>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latin typeface="Times New Roman" panose="02020603050405020304" pitchFamily="18" charset="0"/>
                              <a:cs typeface="Times New Roman" panose="02020603050405020304" pitchFamily="18" charset="0"/>
                            </a:rPr>
                            <a:t>0.1719</a:t>
                          </a:r>
                          <a14:m>
                            <m:oMath xmlns:m="http://schemas.openxmlformats.org/officeDocument/2006/math">
                              <m:r>
                                <a:rPr lang="en-US" sz="1600" i="1" smtClean="0">
                                  <a:latin typeface="Cambria Math" panose="02040503050406030204" pitchFamily="18" charset="0"/>
                                  <a:ea typeface="Cambria Math" panose="02040503050406030204" pitchFamily="18" charset="0"/>
                                </a:rPr>
                                <m:t>&gt;</m:t>
                              </m:r>
                              <m:r>
                                <a:rPr lang="en-US" sz="1600" b="0" i="1" smtClean="0">
                                  <a:latin typeface="Cambria Math" panose="02040503050406030204" pitchFamily="18" charset="0"/>
                                  <a:ea typeface="Cambria Math" panose="02040503050406030204" pitchFamily="18" charset="0"/>
                                </a:rPr>
                                <m:t>0</m:t>
                              </m:r>
                            </m:oMath>
                          </a14:m>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940589171"/>
                  </p:ext>
                </p:extLst>
              </p:nvPr>
            </p:nvGraphicFramePr>
            <p:xfrm>
              <a:off x="0" y="1"/>
              <a:ext cx="12192000" cy="18288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endParaRPr lang="en-US"/>
                        </a:p>
                      </a:txBody>
                      <a:tcPr marL="9525" marR="9525" marT="9525" marB="0" anchor="b">
                        <a:blipFill>
                          <a:blip r:embed="rId3"/>
                          <a:stretch>
                            <a:fillRect l="-300400" t="-105263" r="-600" b="-222368"/>
                          </a:stretch>
                        </a:blip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endParaRPr lang="en-US"/>
                        </a:p>
                      </a:txBody>
                      <a:tcPr marL="9525" marR="9525" marT="9525" marB="0" anchor="b">
                        <a:blipFill>
                          <a:blip r:embed="rId3"/>
                          <a:stretch>
                            <a:fillRect l="-300400" t="-208000" r="-600" b="-125333"/>
                          </a:stretch>
                        </a:blip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bl>
              </a:graphicData>
            </a:graphic>
          </p:graphicFrame>
        </mc:Fallback>
      </mc:AlternateContent>
      <p:sp>
        <p:nvSpPr>
          <p:cNvPr id="2" name="Slide Number Placeholder 1"/>
          <p:cNvSpPr>
            <a:spLocks noGrp="1"/>
          </p:cNvSpPr>
          <p:nvPr>
            <p:ph type="sldNum" sz="quarter" idx="12"/>
          </p:nvPr>
        </p:nvSpPr>
        <p:spPr/>
        <p:txBody>
          <a:bodyPr/>
          <a:lstStyle/>
          <a:p>
            <a:fld id="{9C11CE39-2868-44A2-A0C6-827D458F7A8B}" type="slidenum">
              <a:rPr lang="en-IN" smtClean="0"/>
              <a:pPr/>
              <a:t>56</a:t>
            </a:fld>
            <a:endParaRPr lang="en-IN" dirty="0"/>
          </a:p>
        </p:txBody>
      </p:sp>
    </p:spTree>
    <p:extLst>
      <p:ext uri="{BB962C8B-B14F-4D97-AF65-F5344CB8AC3E}">
        <p14:creationId xmlns:p14="http://schemas.microsoft.com/office/powerpoint/2010/main" val="2271760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610599728"/>
              </p:ext>
            </p:extLst>
          </p:nvPr>
        </p:nvGraphicFramePr>
        <p:xfrm>
          <a:off x="0" y="1"/>
          <a:ext cx="12192000" cy="22860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0.01245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57</a:t>
            </a:fld>
            <a:endParaRPr lang="en-IN" dirty="0"/>
          </a:p>
        </p:txBody>
      </p:sp>
    </p:spTree>
    <p:extLst>
      <p:ext uri="{BB962C8B-B14F-4D97-AF65-F5344CB8AC3E}">
        <p14:creationId xmlns:p14="http://schemas.microsoft.com/office/powerpoint/2010/main" val="2569635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757176197"/>
              </p:ext>
            </p:extLst>
          </p:nvPr>
        </p:nvGraphicFramePr>
        <p:xfrm>
          <a:off x="0" y="1"/>
          <a:ext cx="12192000" cy="27432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0.01245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0.6875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-0.0644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58</a:t>
            </a:fld>
            <a:endParaRPr lang="en-IN" dirty="0"/>
          </a:p>
        </p:txBody>
      </p:sp>
    </p:spTree>
    <p:extLst>
      <p:ext uri="{BB962C8B-B14F-4D97-AF65-F5344CB8AC3E}">
        <p14:creationId xmlns:p14="http://schemas.microsoft.com/office/powerpoint/2010/main" val="2956489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162167564"/>
              </p:ext>
            </p:extLst>
          </p:nvPr>
        </p:nvGraphicFramePr>
        <p:xfrm>
          <a:off x="0" y="1"/>
          <a:ext cx="12192000" cy="32004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0.01245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0.6875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-0.0644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-0.0248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59</a:t>
            </a:fld>
            <a:endParaRPr lang="en-IN" dirty="0"/>
          </a:p>
        </p:txBody>
      </p:sp>
    </p:spTree>
    <p:extLst>
      <p:ext uri="{BB962C8B-B14F-4D97-AF65-F5344CB8AC3E}">
        <p14:creationId xmlns:p14="http://schemas.microsoft.com/office/powerpoint/2010/main" val="728666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0A303D2-EC59-484E-9C6B-CE8FE4DCCA9F}"/>
              </a:ext>
            </a:extLst>
          </p:cNvPr>
          <p:cNvSpPr txBox="1"/>
          <p:nvPr/>
        </p:nvSpPr>
        <p:spPr>
          <a:xfrm>
            <a:off x="3432919" y="1902852"/>
            <a:ext cx="1269610" cy="461665"/>
          </a:xfrm>
          <a:prstGeom prst="rect">
            <a:avLst/>
          </a:prstGeom>
          <a:noFill/>
        </p:spPr>
        <p:txBody>
          <a:bodyPr wrap="square">
            <a:spAutoFit/>
          </a:bodyPr>
          <a:lstStyle/>
          <a:p>
            <a:r>
              <a:rPr lang="en-US" sz="2400" b="1" dirty="0">
                <a:solidFill>
                  <a:srgbClr val="231F20"/>
                </a:solidFill>
                <a:latin typeface="Generic23-Regular"/>
              </a:rPr>
              <a:t>Solution</a:t>
            </a:r>
          </a:p>
        </p:txBody>
      </p:sp>
      <p:pic>
        <p:nvPicPr>
          <p:cNvPr id="9" name="Picture 8">
            <a:extLst>
              <a:ext uri="{FF2B5EF4-FFF2-40B4-BE49-F238E27FC236}">
                <a16:creationId xmlns:a16="http://schemas.microsoft.com/office/drawing/2014/main" id="{430248C9-539A-43C5-95C2-BE78F6502477}"/>
              </a:ext>
            </a:extLst>
          </p:cNvPr>
          <p:cNvPicPr>
            <a:picLocks noChangeAspect="1"/>
          </p:cNvPicPr>
          <p:nvPr/>
        </p:nvPicPr>
        <p:blipFill rotWithShape="1">
          <a:blip r:embed="rId2"/>
          <a:srcRect b="80964"/>
          <a:stretch/>
        </p:blipFill>
        <p:spPr>
          <a:xfrm>
            <a:off x="5479612" y="1848875"/>
            <a:ext cx="4680513" cy="894326"/>
          </a:xfrm>
          <a:prstGeom prst="rect">
            <a:avLst/>
          </a:prstGeom>
        </p:spPr>
      </p:pic>
      <p:sp>
        <p:nvSpPr>
          <p:cNvPr id="4" name="Title 1">
            <a:extLst>
              <a:ext uri="{FF2B5EF4-FFF2-40B4-BE49-F238E27FC236}">
                <a16:creationId xmlns:a16="http://schemas.microsoft.com/office/drawing/2014/main" id="{B5DEE893-6850-435A-929E-9736A4D0CB20}"/>
              </a:ext>
            </a:extLst>
          </p:cNvPr>
          <p:cNvSpPr>
            <a:spLocks noGrp="1"/>
          </p:cNvSpPr>
          <p:nvPr>
            <p:ph type="title"/>
          </p:nvPr>
        </p:nvSpPr>
        <p:spPr>
          <a:xfrm>
            <a:off x="238852" y="1123836"/>
            <a:ext cx="2947482" cy="4601183"/>
          </a:xfrm>
        </p:spPr>
        <p:txBody>
          <a:bodyPr/>
          <a:lstStyle/>
          <a:p>
            <a:pPr algn="ctr"/>
            <a:r>
              <a:rPr lang="en-US" sz="3600" b="1" dirty="0">
                <a:solidFill>
                  <a:schemeClr val="bg1"/>
                </a:solidFill>
                <a:latin typeface="TimesNewRomanPS-BoldMT"/>
              </a:rPr>
              <a:t>Ex. of Types of Errors</a:t>
            </a:r>
            <a:endParaRPr lang="en-US" dirty="0">
              <a:solidFill>
                <a:schemeClr val="bg1"/>
              </a:solidFill>
            </a:endParaRPr>
          </a:p>
        </p:txBody>
      </p:sp>
      <p:pic>
        <p:nvPicPr>
          <p:cNvPr id="2" name="Picture 1">
            <a:extLst>
              <a:ext uri="{FF2B5EF4-FFF2-40B4-BE49-F238E27FC236}">
                <a16:creationId xmlns:a16="http://schemas.microsoft.com/office/drawing/2014/main" id="{CFAC51F7-9ECD-B62D-8756-DC5A335CCDFE}"/>
              </a:ext>
            </a:extLst>
          </p:cNvPr>
          <p:cNvPicPr>
            <a:picLocks noChangeAspect="1"/>
          </p:cNvPicPr>
          <p:nvPr/>
        </p:nvPicPr>
        <p:blipFill>
          <a:blip r:embed="rId3"/>
          <a:stretch>
            <a:fillRect/>
          </a:stretch>
        </p:blipFill>
        <p:spPr>
          <a:xfrm>
            <a:off x="3456111" y="1123836"/>
            <a:ext cx="7316959" cy="617755"/>
          </a:xfrm>
          <a:prstGeom prst="rect">
            <a:avLst/>
          </a:prstGeom>
        </p:spPr>
      </p:pic>
      <p:sp>
        <p:nvSpPr>
          <p:cNvPr id="3" name="TextBox 2">
            <a:extLst>
              <a:ext uri="{FF2B5EF4-FFF2-40B4-BE49-F238E27FC236}">
                <a16:creationId xmlns:a16="http://schemas.microsoft.com/office/drawing/2014/main" id="{47253486-8EA3-6439-6203-BD56D250E820}"/>
              </a:ext>
            </a:extLst>
          </p:cNvPr>
          <p:cNvSpPr txBox="1"/>
          <p:nvPr/>
        </p:nvSpPr>
        <p:spPr>
          <a:xfrm>
            <a:off x="3456111" y="662171"/>
            <a:ext cx="1663505" cy="461665"/>
          </a:xfrm>
          <a:prstGeom prst="rect">
            <a:avLst/>
          </a:prstGeom>
          <a:noFill/>
        </p:spPr>
        <p:txBody>
          <a:bodyPr wrap="square">
            <a:spAutoFit/>
          </a:bodyPr>
          <a:lstStyle/>
          <a:p>
            <a:r>
              <a:rPr lang="en-US" sz="2400" b="1" i="0" u="none" strike="noStrike" baseline="0" dirty="0">
                <a:solidFill>
                  <a:srgbClr val="231F20"/>
                </a:solidFill>
                <a:latin typeface="Generic23-Regular"/>
              </a:rPr>
              <a:t>Example 2</a:t>
            </a:r>
            <a:endParaRPr lang="en-US" sz="2400" dirty="0"/>
          </a:p>
        </p:txBody>
      </p:sp>
      <p:pic>
        <p:nvPicPr>
          <p:cNvPr id="5" name="Picture 4">
            <a:extLst>
              <a:ext uri="{FF2B5EF4-FFF2-40B4-BE49-F238E27FC236}">
                <a16:creationId xmlns:a16="http://schemas.microsoft.com/office/drawing/2014/main" id="{718CAD21-29EF-3AEF-964B-359B39BB7BAD}"/>
              </a:ext>
            </a:extLst>
          </p:cNvPr>
          <p:cNvPicPr>
            <a:picLocks noChangeAspect="1"/>
          </p:cNvPicPr>
          <p:nvPr/>
        </p:nvPicPr>
        <p:blipFill rotWithShape="1">
          <a:blip r:embed="rId2"/>
          <a:srcRect t="19036" b="37252"/>
          <a:stretch/>
        </p:blipFill>
        <p:spPr>
          <a:xfrm>
            <a:off x="5479611" y="2850485"/>
            <a:ext cx="4680513" cy="2053651"/>
          </a:xfrm>
          <a:prstGeom prst="rect">
            <a:avLst/>
          </a:prstGeom>
        </p:spPr>
      </p:pic>
      <p:pic>
        <p:nvPicPr>
          <p:cNvPr id="6" name="Picture 5">
            <a:extLst>
              <a:ext uri="{FF2B5EF4-FFF2-40B4-BE49-F238E27FC236}">
                <a16:creationId xmlns:a16="http://schemas.microsoft.com/office/drawing/2014/main" id="{C1345156-FA29-03DB-BCB8-6A132D36BADF}"/>
              </a:ext>
            </a:extLst>
          </p:cNvPr>
          <p:cNvPicPr>
            <a:picLocks noChangeAspect="1"/>
          </p:cNvPicPr>
          <p:nvPr/>
        </p:nvPicPr>
        <p:blipFill rotWithShape="1">
          <a:blip r:embed="rId2"/>
          <a:srcRect t="65031"/>
          <a:stretch/>
        </p:blipFill>
        <p:spPr>
          <a:xfrm>
            <a:off x="5479611" y="5011420"/>
            <a:ext cx="4680513" cy="1642913"/>
          </a:xfrm>
          <a:prstGeom prst="rect">
            <a:avLst/>
          </a:prstGeom>
        </p:spPr>
      </p:pic>
    </p:spTree>
    <p:extLst>
      <p:ext uri="{BB962C8B-B14F-4D97-AF65-F5344CB8AC3E}">
        <p14:creationId xmlns:p14="http://schemas.microsoft.com/office/powerpoint/2010/main" val="232937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169537458"/>
              </p:ext>
            </p:extLst>
          </p:nvPr>
        </p:nvGraphicFramePr>
        <p:xfrm>
          <a:off x="0" y="1"/>
          <a:ext cx="12192000" cy="36576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 )/2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0.01245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0.6875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-0.0644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-0.00141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60</a:t>
            </a:fld>
            <a:endParaRPr lang="en-IN" dirty="0"/>
          </a:p>
        </p:txBody>
      </p:sp>
    </p:spTree>
    <p:extLst>
      <p:ext uri="{BB962C8B-B14F-4D97-AF65-F5344CB8AC3E}">
        <p14:creationId xmlns:p14="http://schemas.microsoft.com/office/powerpoint/2010/main" val="2094271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932460549"/>
              </p:ext>
            </p:extLst>
          </p:nvPr>
        </p:nvGraphicFramePr>
        <p:xfrm>
          <a:off x="0" y="1"/>
          <a:ext cx="12192000" cy="41148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0.01245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0.6875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-0.0644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-0.00141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61</a:t>
            </a:fld>
            <a:endParaRPr lang="en-IN" dirty="0"/>
          </a:p>
        </p:txBody>
      </p:sp>
    </p:spTree>
    <p:extLst>
      <p:ext uri="{BB962C8B-B14F-4D97-AF65-F5344CB8AC3E}">
        <p14:creationId xmlns:p14="http://schemas.microsoft.com/office/powerpoint/2010/main" val="3476237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241381926"/>
              </p:ext>
            </p:extLst>
          </p:nvPr>
        </p:nvGraphicFramePr>
        <p:xfrm>
          <a:off x="0" y="1"/>
          <a:ext cx="12192000" cy="45720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0.01245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0.6875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-0.0644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-0.00141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62</a:t>
            </a:fld>
            <a:endParaRPr lang="en-IN" dirty="0"/>
          </a:p>
        </p:txBody>
      </p:sp>
    </p:spTree>
    <p:extLst>
      <p:ext uri="{BB962C8B-B14F-4D97-AF65-F5344CB8AC3E}">
        <p14:creationId xmlns:p14="http://schemas.microsoft.com/office/powerpoint/2010/main" val="1218263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54664770"/>
              </p:ext>
            </p:extLst>
          </p:nvPr>
        </p:nvGraphicFramePr>
        <p:xfrm>
          <a:off x="0" y="1"/>
          <a:ext cx="12192000" cy="50292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0.01245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0.6875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-0.0644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-0.00141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0.00089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0"/>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63</a:t>
            </a:fld>
            <a:endParaRPr lang="en-IN" dirty="0"/>
          </a:p>
        </p:txBody>
      </p:sp>
    </p:spTree>
    <p:extLst>
      <p:ext uri="{BB962C8B-B14F-4D97-AF65-F5344CB8AC3E}">
        <p14:creationId xmlns:p14="http://schemas.microsoft.com/office/powerpoint/2010/main" val="797536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676344216"/>
              </p:ext>
            </p:extLst>
          </p:nvPr>
        </p:nvGraphicFramePr>
        <p:xfrm>
          <a:off x="0" y="1"/>
          <a:ext cx="12192000" cy="54864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0.01245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0.6875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-0.0644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-0.00141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0.00089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-0.00031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1"/>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64</a:t>
            </a:fld>
            <a:endParaRPr lang="en-IN" dirty="0"/>
          </a:p>
        </p:txBody>
      </p:sp>
    </p:spTree>
    <p:extLst>
      <p:ext uri="{BB962C8B-B14F-4D97-AF65-F5344CB8AC3E}">
        <p14:creationId xmlns:p14="http://schemas.microsoft.com/office/powerpoint/2010/main" val="3832594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67872171"/>
              </p:ext>
            </p:extLst>
          </p:nvPr>
        </p:nvGraphicFramePr>
        <p:xfrm>
          <a:off x="0" y="1"/>
          <a:ext cx="12192000" cy="59436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0.01245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0.6875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-0.0644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-0.00141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0.00089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-0.00031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0.00041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2"/>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65</a:t>
            </a:fld>
            <a:endParaRPr lang="en-IN" dirty="0"/>
          </a:p>
        </p:txBody>
      </p:sp>
    </p:spTree>
    <p:extLst>
      <p:ext uri="{BB962C8B-B14F-4D97-AF65-F5344CB8AC3E}">
        <p14:creationId xmlns:p14="http://schemas.microsoft.com/office/powerpoint/2010/main" val="2221154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72280564"/>
              </p:ext>
            </p:extLst>
          </p:nvPr>
        </p:nvGraphicFramePr>
        <p:xfrm>
          <a:off x="-26938" y="247772"/>
          <a:ext cx="12192000" cy="64008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 )/2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0.01245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0.6875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-0.0644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-0.00141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0.00089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-0.00031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0.00041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3"/>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66</a:t>
            </a:fld>
            <a:endParaRPr lang="en-IN" dirty="0"/>
          </a:p>
        </p:txBody>
      </p:sp>
    </p:spTree>
    <p:extLst>
      <p:ext uri="{BB962C8B-B14F-4D97-AF65-F5344CB8AC3E}">
        <p14:creationId xmlns:p14="http://schemas.microsoft.com/office/powerpoint/2010/main" val="1053687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821583530"/>
              </p:ext>
            </p:extLst>
          </p:nvPr>
        </p:nvGraphicFramePr>
        <p:xfrm>
          <a:off x="0" y="1"/>
          <a:ext cx="12192000" cy="68580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t>
                      </a:r>
                      <a:r>
                        <a:rPr lang="en-US" sz="1600" u="none" strike="noStrike">
                          <a:effectLst/>
                          <a:latin typeface="Times New Roman" panose="02020603050405020304" pitchFamily="18" charset="0"/>
                          <a:cs typeface="Times New Roman" panose="02020603050405020304" pitchFamily="18" charset="0"/>
                        </a:rPr>
                        <a:t>a +b</a:t>
                      </a:r>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0.625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-0.1309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0.01245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0.6875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-0.0644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0.6563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-0.0247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-0.00141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0.6797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0.00089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-0.00031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0.00041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0.6823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-0.00007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4"/>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67</a:t>
            </a:fld>
            <a:endParaRPr lang="en-IN" dirty="0"/>
          </a:p>
        </p:txBody>
      </p:sp>
    </p:spTree>
    <p:extLst>
      <p:ext uri="{BB962C8B-B14F-4D97-AF65-F5344CB8AC3E}">
        <p14:creationId xmlns:p14="http://schemas.microsoft.com/office/powerpoint/2010/main" val="2624870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557586" y="2452575"/>
                <a:ext cx="4772025" cy="3693319"/>
              </a:xfrm>
              <a:prstGeom prst="rect">
                <a:avLst/>
              </a:prstGeom>
            </p:spPr>
            <p:txBody>
              <a:bodyPr wrap="square">
                <a:spAutoFit/>
              </a:bodyPr>
              <a:lstStyle/>
              <a:p>
                <a:r>
                  <a:rPr lang="en-US" b="0" dirty="0"/>
                  <a:t>x</a:t>
                </a:r>
                <a14:m>
                  <m:oMath xmlns:m="http://schemas.openxmlformats.org/officeDocument/2006/math">
                    <m:r>
                      <a:rPr lang="en-US" b="0" i="1" smtClean="0">
                        <a:latin typeface="Cambria Math" panose="02040503050406030204" pitchFamily="18" charset="0"/>
                      </a:rPr>
                      <m:t>=0,</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endParaRPr lang="en-US" dirty="0"/>
              </a:p>
              <a:p>
                <a:endParaRPr lang="en-US" dirty="0"/>
              </a:p>
              <a:p>
                <a:r>
                  <a:rPr lang="en-US" dirty="0"/>
                  <a:t>x</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=0.6829</m:t>
                    </m:r>
                    <m:r>
                      <a:rPr lang="en-US" i="1">
                        <a:latin typeface="Cambria Math" panose="02040503050406030204" pitchFamily="18" charset="0"/>
                        <a:ea typeface="Cambria Math" panose="02040503050406030204" pitchFamily="18" charset="0"/>
                      </a:rPr>
                      <m:t>&gt;0</m:t>
                    </m:r>
                  </m:oMath>
                </a14:m>
                <a:endParaRPr lang="en-US" dirty="0"/>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=−0.1814</m:t>
                      </m:r>
                      <m:r>
                        <a:rPr lang="en-US" i="1">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m:oMathPara>
                </a14:m>
                <a:endParaRPr lang="en-US" dirty="0"/>
              </a:p>
              <a:p>
                <a:endParaRPr lang="en-US" dirty="0"/>
              </a:p>
              <a:p>
                <a:r>
                  <a:rPr lang="en-US" dirty="0"/>
                  <a:t>Since </a:t>
                </a:r>
                <a14:m>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i="1">
                        <a:latin typeface="Cambria Math" panose="02040503050406030204" pitchFamily="18" charset="0"/>
                        <a:ea typeface="Cambria Math" panose="02040503050406030204" pitchFamily="18" charset="0"/>
                      </a:rPr>
                      <m:t>&lt;0</m:t>
                    </m:r>
                  </m:oMath>
                </a14:m>
                <a:r>
                  <a:rPr lang="en-US" dirty="0"/>
                  <a:t>, </a:t>
                </a:r>
              </a:p>
              <a:p>
                <a:endParaRPr lang="en-US" dirty="0"/>
              </a:p>
              <a:p>
                <a:r>
                  <a:rPr lang="en-US" dirty="0"/>
                  <a:t>The root lies between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𝑎𝑛𝑑</m:t>
                    </m:r>
                    <m:r>
                      <a:rPr lang="en-US" b="0" i="1" smtClean="0">
                        <a:latin typeface="Cambria Math" panose="02040503050406030204" pitchFamily="18" charset="0"/>
                      </a:rPr>
                      <m:t> 2.</m:t>
                    </m:r>
                  </m:oMath>
                </a14:m>
                <a:endParaRPr lang="en-US" b="0" dirty="0"/>
              </a:p>
              <a:p>
                <a:endParaRPr lang="en-US" dirty="0"/>
              </a:p>
              <a:p>
                <a:r>
                  <a:rPr lang="en-US" dirty="0"/>
                  <a:t>Let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=2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=1</m:t>
                    </m:r>
                  </m:oMath>
                </a14:m>
                <a:endParaRPr lang="en-US" b="0" dirty="0"/>
              </a:p>
              <a:p>
                <a:endParaRPr lang="en-US" b="0" dirty="0"/>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557586" y="2452575"/>
                <a:ext cx="4772025" cy="3693319"/>
              </a:xfrm>
              <a:prstGeom prst="rect">
                <a:avLst/>
              </a:prstGeom>
              <a:blipFill>
                <a:blip r:embed="rId2"/>
                <a:stretch>
                  <a:fillRect l="-1151" t="-825"/>
                </a:stretch>
              </a:blipFill>
            </p:spPr>
            <p:txBody>
              <a:bodyPr/>
              <a:lstStyle/>
              <a:p>
                <a:r>
                  <a:rPr lang="en-IN">
                    <a:noFill/>
                  </a:rPr>
                  <a:t> </a:t>
                </a:r>
              </a:p>
            </p:txBody>
          </p:sp>
        </mc:Fallback>
      </mc:AlternateContent>
      <p:sp>
        <p:nvSpPr>
          <p:cNvPr id="3" name="Slide Number Placeholder 2"/>
          <p:cNvSpPr>
            <a:spLocks noGrp="1"/>
          </p:cNvSpPr>
          <p:nvPr>
            <p:ph type="sldNum" sz="quarter" idx="12"/>
          </p:nvPr>
        </p:nvSpPr>
        <p:spPr/>
        <p:txBody>
          <a:bodyPr/>
          <a:lstStyle/>
          <a:p>
            <a:fld id="{9C11CE39-2868-44A2-A0C6-827D458F7A8B}" type="slidenum">
              <a:rPr lang="en-IN" smtClean="0"/>
              <a:pPr/>
              <a:t>68</a:t>
            </a:fld>
            <a:endParaRPr lang="en-IN" dirty="0"/>
          </a:p>
        </p:txBody>
      </p:sp>
      <p:sp>
        <p:nvSpPr>
          <p:cNvPr id="7" name="Title 1">
            <a:extLst>
              <a:ext uri="{FF2B5EF4-FFF2-40B4-BE49-F238E27FC236}">
                <a16:creationId xmlns:a16="http://schemas.microsoft.com/office/drawing/2014/main" id="{E8315944-0552-43BD-82D5-4AE32CB1659F}"/>
              </a:ext>
            </a:extLst>
          </p:cNvPr>
          <p:cNvSpPr txBox="1">
            <a:spLocks noGrp="1"/>
          </p:cNvSpPr>
          <p:nvPr>
            <p:ph type="title"/>
          </p:nvPr>
        </p:nvSpPr>
        <p:spPr>
          <a:xfrm>
            <a:off x="252413" y="1123950"/>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Bisection Method (Bolzano Method)</a:t>
            </a:r>
          </a:p>
        </p:txBody>
      </p:sp>
      <p:sp>
        <p:nvSpPr>
          <p:cNvPr id="6" name="TextBox 5">
            <a:extLst>
              <a:ext uri="{FF2B5EF4-FFF2-40B4-BE49-F238E27FC236}">
                <a16:creationId xmlns:a16="http://schemas.microsoft.com/office/drawing/2014/main" id="{655FC259-A325-426B-B705-40CF9AD42582}"/>
              </a:ext>
            </a:extLst>
          </p:cNvPr>
          <p:cNvSpPr txBox="1"/>
          <p:nvPr/>
        </p:nvSpPr>
        <p:spPr>
          <a:xfrm>
            <a:off x="3563816" y="500686"/>
            <a:ext cx="1753772" cy="461665"/>
          </a:xfrm>
          <a:prstGeom prst="rect">
            <a:avLst/>
          </a:prstGeom>
          <a:noFill/>
        </p:spPr>
        <p:txBody>
          <a:bodyPr wrap="square">
            <a:spAutoFit/>
          </a:bodyPr>
          <a:lstStyle/>
          <a:p>
            <a:r>
              <a:rPr lang="en-US" sz="2400" b="1" i="0" u="none" strike="noStrike" baseline="0" dirty="0">
                <a:solidFill>
                  <a:srgbClr val="231F20"/>
                </a:solidFill>
                <a:latin typeface="Generic4021-Regular"/>
              </a:rPr>
              <a:t>Example 4</a:t>
            </a:r>
            <a:endParaRPr lang="en-US" sz="2400" b="1" dirty="0"/>
          </a:p>
        </p:txBody>
      </p:sp>
      <p:sp>
        <p:nvSpPr>
          <p:cNvPr id="8" name="TextBox 7">
            <a:extLst>
              <a:ext uri="{FF2B5EF4-FFF2-40B4-BE49-F238E27FC236}">
                <a16:creationId xmlns:a16="http://schemas.microsoft.com/office/drawing/2014/main" id="{5892078A-ADF8-41EE-AEA9-A0D7ADE08395}"/>
              </a:ext>
            </a:extLst>
          </p:cNvPr>
          <p:cNvSpPr txBox="1"/>
          <p:nvPr/>
        </p:nvSpPr>
        <p:spPr>
          <a:xfrm>
            <a:off x="3557586" y="1830354"/>
            <a:ext cx="6098344" cy="461665"/>
          </a:xfrm>
          <a:prstGeom prst="rect">
            <a:avLst/>
          </a:prstGeom>
          <a:noFill/>
        </p:spPr>
        <p:txBody>
          <a:bodyPr wrap="square">
            <a:spAutoFit/>
          </a:bodyPr>
          <a:lstStyle/>
          <a:p>
            <a:r>
              <a:rPr lang="en-US" sz="2400" b="1" dirty="0">
                <a:solidFill>
                  <a:srgbClr val="231F20"/>
                </a:solidFill>
                <a:latin typeface="Generic4021-Regular"/>
              </a:rPr>
              <a:t>Solution</a:t>
            </a:r>
          </a:p>
        </p:txBody>
      </p:sp>
      <p:pic>
        <p:nvPicPr>
          <p:cNvPr id="9" name="Picture 8">
            <a:extLst>
              <a:ext uri="{FF2B5EF4-FFF2-40B4-BE49-F238E27FC236}">
                <a16:creationId xmlns:a16="http://schemas.microsoft.com/office/drawing/2014/main" id="{799A5CEC-54E4-4F7F-9931-BEE1347929BA}"/>
              </a:ext>
            </a:extLst>
          </p:cNvPr>
          <p:cNvPicPr>
            <a:picLocks noChangeAspect="1"/>
          </p:cNvPicPr>
          <p:nvPr/>
        </p:nvPicPr>
        <p:blipFill>
          <a:blip r:embed="rId3"/>
          <a:stretch>
            <a:fillRect/>
          </a:stretch>
        </p:blipFill>
        <p:spPr>
          <a:xfrm>
            <a:off x="3557586" y="1003713"/>
            <a:ext cx="7930217" cy="684409"/>
          </a:xfrm>
          <a:prstGeom prst="rect">
            <a:avLst/>
          </a:prstGeom>
        </p:spPr>
      </p:pic>
    </p:spTree>
    <p:extLst>
      <p:ext uri="{BB962C8B-B14F-4D97-AF65-F5344CB8AC3E}">
        <p14:creationId xmlns:p14="http://schemas.microsoft.com/office/powerpoint/2010/main" val="29650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489171222"/>
              </p:ext>
            </p:extLst>
          </p:nvPr>
        </p:nvGraphicFramePr>
        <p:xfrm>
          <a:off x="0" y="506438"/>
          <a:ext cx="12192000" cy="9144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0.4949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69</a:t>
            </a:fld>
            <a:endParaRPr lang="en-IN" dirty="0"/>
          </a:p>
        </p:txBody>
      </p:sp>
    </p:spTree>
    <p:extLst>
      <p:ext uri="{BB962C8B-B14F-4D97-AF65-F5344CB8AC3E}">
        <p14:creationId xmlns:p14="http://schemas.microsoft.com/office/powerpoint/2010/main" val="854809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206B-1A10-4994-AB4C-23E5A55389ED}"/>
              </a:ext>
            </a:extLst>
          </p:cNvPr>
          <p:cNvSpPr>
            <a:spLocks noGrp="1"/>
          </p:cNvSpPr>
          <p:nvPr>
            <p:ph type="title"/>
          </p:nvPr>
        </p:nvSpPr>
        <p:spPr/>
        <p:txBody>
          <a:bodyPr/>
          <a:lstStyle/>
          <a:p>
            <a:br>
              <a:rPr lang="en-US" dirty="0"/>
            </a:br>
            <a:endParaRPr lang="en-US" dirty="0"/>
          </a:p>
        </p:txBody>
      </p:sp>
      <p:sp>
        <p:nvSpPr>
          <p:cNvPr id="10" name="Title 1">
            <a:extLst>
              <a:ext uri="{FF2B5EF4-FFF2-40B4-BE49-F238E27FC236}">
                <a16:creationId xmlns:a16="http://schemas.microsoft.com/office/drawing/2014/main" id="{66E72691-CC8D-4139-A848-97D94F833BED}"/>
              </a:ext>
            </a:extLst>
          </p:cNvPr>
          <p:cNvSpPr txBox="1">
            <a:spLocks/>
          </p:cNvSpPr>
          <p:nvPr/>
        </p:nvSpPr>
        <p:spPr>
          <a:xfrm>
            <a:off x="393596" y="1123836"/>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b="1" dirty="0">
                <a:solidFill>
                  <a:schemeClr val="bg1"/>
                </a:solidFill>
                <a:latin typeface="TimesNewRomanPS-BoldMT"/>
              </a:rPr>
              <a:t>Sources of Errors</a:t>
            </a:r>
            <a:endParaRPr lang="en-US" dirty="0">
              <a:solidFill>
                <a:schemeClr val="bg1"/>
              </a:solidFill>
            </a:endParaRPr>
          </a:p>
        </p:txBody>
      </p:sp>
      <p:pic>
        <p:nvPicPr>
          <p:cNvPr id="8" name="Picture 7">
            <a:extLst>
              <a:ext uri="{FF2B5EF4-FFF2-40B4-BE49-F238E27FC236}">
                <a16:creationId xmlns:a16="http://schemas.microsoft.com/office/drawing/2014/main" id="{019E8B57-3CCE-179C-E5FA-936CACCF6D3B}"/>
              </a:ext>
            </a:extLst>
          </p:cNvPr>
          <p:cNvPicPr>
            <a:picLocks noChangeAspect="1"/>
          </p:cNvPicPr>
          <p:nvPr/>
        </p:nvPicPr>
        <p:blipFill>
          <a:blip r:embed="rId2"/>
          <a:stretch>
            <a:fillRect/>
          </a:stretch>
        </p:blipFill>
        <p:spPr>
          <a:xfrm>
            <a:off x="3672121" y="700556"/>
            <a:ext cx="7905750" cy="600075"/>
          </a:xfrm>
          <a:prstGeom prst="rect">
            <a:avLst/>
          </a:prstGeom>
        </p:spPr>
      </p:pic>
      <p:pic>
        <p:nvPicPr>
          <p:cNvPr id="12" name="Picture 11">
            <a:extLst>
              <a:ext uri="{FF2B5EF4-FFF2-40B4-BE49-F238E27FC236}">
                <a16:creationId xmlns:a16="http://schemas.microsoft.com/office/drawing/2014/main" id="{F4F42B94-A8F0-3C73-8EC0-9612AD6DB1A7}"/>
              </a:ext>
            </a:extLst>
          </p:cNvPr>
          <p:cNvPicPr>
            <a:picLocks noChangeAspect="1"/>
          </p:cNvPicPr>
          <p:nvPr/>
        </p:nvPicPr>
        <p:blipFill>
          <a:blip r:embed="rId3"/>
          <a:stretch>
            <a:fillRect/>
          </a:stretch>
        </p:blipFill>
        <p:spPr>
          <a:xfrm>
            <a:off x="3672121" y="1459902"/>
            <a:ext cx="7905750" cy="2828925"/>
          </a:xfrm>
          <a:prstGeom prst="rect">
            <a:avLst/>
          </a:prstGeom>
        </p:spPr>
      </p:pic>
      <p:pic>
        <p:nvPicPr>
          <p:cNvPr id="14" name="Picture 13">
            <a:extLst>
              <a:ext uri="{FF2B5EF4-FFF2-40B4-BE49-F238E27FC236}">
                <a16:creationId xmlns:a16="http://schemas.microsoft.com/office/drawing/2014/main" id="{B6303D2B-CAD7-1D70-6B8B-9D6BBD962E4B}"/>
              </a:ext>
            </a:extLst>
          </p:cNvPr>
          <p:cNvPicPr>
            <a:picLocks noChangeAspect="1"/>
          </p:cNvPicPr>
          <p:nvPr/>
        </p:nvPicPr>
        <p:blipFill>
          <a:blip r:embed="rId4"/>
          <a:stretch>
            <a:fillRect/>
          </a:stretch>
        </p:blipFill>
        <p:spPr>
          <a:xfrm>
            <a:off x="3700696" y="4448098"/>
            <a:ext cx="7877175" cy="1971675"/>
          </a:xfrm>
          <a:prstGeom prst="rect">
            <a:avLst/>
          </a:prstGeom>
        </p:spPr>
      </p:pic>
    </p:spTree>
    <p:extLst>
      <p:ext uri="{BB962C8B-B14F-4D97-AF65-F5344CB8AC3E}">
        <p14:creationId xmlns:p14="http://schemas.microsoft.com/office/powerpoint/2010/main" val="198067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276981253"/>
              </p:ext>
            </p:extLst>
          </p:nvPr>
        </p:nvGraphicFramePr>
        <p:xfrm>
          <a:off x="0" y="506438"/>
          <a:ext cx="12192000" cy="13716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0.4949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0.2179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70</a:t>
            </a:fld>
            <a:endParaRPr lang="en-IN" dirty="0"/>
          </a:p>
        </p:txBody>
      </p:sp>
    </p:spTree>
    <p:extLst>
      <p:ext uri="{BB962C8B-B14F-4D97-AF65-F5344CB8AC3E}">
        <p14:creationId xmlns:p14="http://schemas.microsoft.com/office/powerpoint/2010/main" val="37051265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09198633"/>
              </p:ext>
            </p:extLst>
          </p:nvPr>
        </p:nvGraphicFramePr>
        <p:xfrm>
          <a:off x="0" y="506438"/>
          <a:ext cx="12192000" cy="18288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0.4949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0.2179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0.03317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71</a:t>
            </a:fld>
            <a:endParaRPr lang="en-IN" dirty="0"/>
          </a:p>
        </p:txBody>
      </p:sp>
      <p:sp>
        <p:nvSpPr>
          <p:cNvPr id="6" name="TextBox 5">
            <a:extLst>
              <a:ext uri="{FF2B5EF4-FFF2-40B4-BE49-F238E27FC236}">
                <a16:creationId xmlns:a16="http://schemas.microsoft.com/office/drawing/2014/main" id="{8B013F32-94E1-4DDC-96A5-E5CC5AB4AED6}"/>
              </a:ext>
            </a:extLst>
          </p:cNvPr>
          <p:cNvSpPr txBox="1"/>
          <p:nvPr/>
        </p:nvSpPr>
        <p:spPr>
          <a:xfrm>
            <a:off x="186397" y="2741414"/>
            <a:ext cx="6112412" cy="369332"/>
          </a:xfrm>
          <a:prstGeom prst="rect">
            <a:avLst/>
          </a:prstGeom>
          <a:noFill/>
        </p:spPr>
        <p:txBody>
          <a:bodyPr wrap="square">
            <a:spAutoFit/>
          </a:bodyPr>
          <a:lstStyle/>
          <a:p>
            <a:r>
              <a:rPr lang="en-US" sz="1800" b="0" i="0" u="none" strike="noStrike" baseline="0" dirty="0">
                <a:solidFill>
                  <a:srgbClr val="231F20"/>
                </a:solidFill>
                <a:latin typeface="Generic4022-Regular"/>
              </a:rPr>
              <a:t>Hence, the root is 1.875 up to three iterations.</a:t>
            </a:r>
            <a:endParaRPr lang="en-US" dirty="0"/>
          </a:p>
        </p:txBody>
      </p:sp>
    </p:spTree>
    <p:extLst>
      <p:ext uri="{BB962C8B-B14F-4D97-AF65-F5344CB8AC3E}">
        <p14:creationId xmlns:p14="http://schemas.microsoft.com/office/powerpoint/2010/main" val="30297202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563816" y="2198448"/>
                <a:ext cx="4772025" cy="3139321"/>
              </a:xfrm>
              <a:prstGeom prst="rect">
                <a:avLst/>
              </a:prstGeom>
            </p:spPr>
            <p:txBody>
              <a:bodyPr wrap="square">
                <a:spAutoFit/>
              </a:bodyPr>
              <a:lstStyle/>
              <a:p>
                <a:r>
                  <a:rPr lang="en-US" b="0" dirty="0"/>
                  <a:t>x</a:t>
                </a:r>
                <a14:m>
                  <m:oMath xmlns:m="http://schemas.openxmlformats.org/officeDocument/2006/math">
                    <m:r>
                      <a:rPr lang="en-US" b="0" i="1" smtClean="0">
                        <a:latin typeface="Cambria Math" panose="02040503050406030204" pitchFamily="18" charset="0"/>
                      </a:rPr>
                      <m:t>=0,</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endParaRPr lang="en-US" dirty="0"/>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=−2.18</m:t>
                      </m:r>
                      <m:r>
                        <a:rPr lang="en-US" i="1">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0</m:t>
                      </m:r>
                    </m:oMath>
                  </m:oMathPara>
                </a14:m>
                <a:endParaRPr lang="en-US" dirty="0"/>
              </a:p>
              <a:p>
                <a:endParaRPr lang="en-US" dirty="0"/>
              </a:p>
              <a:p>
                <a:r>
                  <a:rPr lang="en-US" dirty="0"/>
                  <a:t>Since </a:t>
                </a:r>
                <a14:m>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ea typeface="Cambria Math" panose="02040503050406030204" pitchFamily="18" charset="0"/>
                      </a:rPr>
                      <m:t>&lt;0</m:t>
                    </m:r>
                  </m:oMath>
                </a14:m>
                <a:r>
                  <a:rPr lang="en-US" dirty="0"/>
                  <a:t>, </a:t>
                </a:r>
              </a:p>
              <a:p>
                <a:endParaRPr lang="en-US" dirty="0"/>
              </a:p>
              <a:p>
                <a:r>
                  <a:rPr lang="en-US" dirty="0"/>
                  <a:t>The root lies between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𝑎𝑛𝑑</m:t>
                    </m:r>
                    <m:r>
                      <a:rPr lang="en-US" b="0" i="1" smtClean="0">
                        <a:latin typeface="Cambria Math" panose="02040503050406030204" pitchFamily="18" charset="0"/>
                      </a:rPr>
                      <m:t> 1.</m:t>
                    </m:r>
                  </m:oMath>
                </a14:m>
                <a:endParaRPr lang="en-US" b="0" dirty="0"/>
              </a:p>
              <a:p>
                <a:endParaRPr lang="en-US" dirty="0"/>
              </a:p>
              <a:p>
                <a:r>
                  <a:rPr lang="en-US" dirty="0"/>
                  <a:t>Let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=0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=1</m:t>
                    </m:r>
                  </m:oMath>
                </a14:m>
                <a:endParaRPr lang="en-US" b="0" dirty="0"/>
              </a:p>
              <a:p>
                <a:endParaRPr lang="en-US" b="0" dirty="0"/>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563816" y="2198448"/>
                <a:ext cx="4772025" cy="3139321"/>
              </a:xfrm>
              <a:prstGeom prst="rect">
                <a:avLst/>
              </a:prstGeom>
              <a:blipFill>
                <a:blip r:embed="rId2"/>
                <a:stretch>
                  <a:fillRect l="-1151" t="-11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11CE39-2868-44A2-A0C6-827D458F7A8B}" type="slidenum">
              <a:rPr lang="en-IN" smtClean="0"/>
              <a:pPr/>
              <a:t>72</a:t>
            </a:fld>
            <a:endParaRPr lang="en-IN" dirty="0"/>
          </a:p>
        </p:txBody>
      </p:sp>
      <p:sp>
        <p:nvSpPr>
          <p:cNvPr id="7" name="Title 1">
            <a:extLst>
              <a:ext uri="{FF2B5EF4-FFF2-40B4-BE49-F238E27FC236}">
                <a16:creationId xmlns:a16="http://schemas.microsoft.com/office/drawing/2014/main" id="{E8315944-0552-43BD-82D5-4AE32CB1659F}"/>
              </a:ext>
            </a:extLst>
          </p:cNvPr>
          <p:cNvSpPr txBox="1">
            <a:spLocks noGrp="1"/>
          </p:cNvSpPr>
          <p:nvPr>
            <p:ph type="title"/>
          </p:nvPr>
        </p:nvSpPr>
        <p:spPr>
          <a:xfrm>
            <a:off x="252413" y="1123950"/>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Bisection Method (Bolzano Method)</a:t>
            </a:r>
          </a:p>
        </p:txBody>
      </p:sp>
      <p:sp>
        <p:nvSpPr>
          <p:cNvPr id="6" name="TextBox 5">
            <a:extLst>
              <a:ext uri="{FF2B5EF4-FFF2-40B4-BE49-F238E27FC236}">
                <a16:creationId xmlns:a16="http://schemas.microsoft.com/office/drawing/2014/main" id="{655FC259-A325-426B-B705-40CF9AD42582}"/>
              </a:ext>
            </a:extLst>
          </p:cNvPr>
          <p:cNvSpPr txBox="1"/>
          <p:nvPr/>
        </p:nvSpPr>
        <p:spPr>
          <a:xfrm>
            <a:off x="3563816" y="500686"/>
            <a:ext cx="1753772" cy="461665"/>
          </a:xfrm>
          <a:prstGeom prst="rect">
            <a:avLst/>
          </a:prstGeom>
          <a:noFill/>
        </p:spPr>
        <p:txBody>
          <a:bodyPr wrap="square">
            <a:spAutoFit/>
          </a:bodyPr>
          <a:lstStyle/>
          <a:p>
            <a:r>
              <a:rPr lang="en-US" sz="2400" b="1" i="0" u="none" strike="noStrike" baseline="0" dirty="0">
                <a:solidFill>
                  <a:srgbClr val="231F20"/>
                </a:solidFill>
                <a:latin typeface="Generic4021-Regular"/>
              </a:rPr>
              <a:t>Example 5</a:t>
            </a:r>
            <a:endParaRPr lang="en-US" sz="2400" b="1" dirty="0"/>
          </a:p>
        </p:txBody>
      </p:sp>
      <p:sp>
        <p:nvSpPr>
          <p:cNvPr id="8" name="TextBox 7">
            <a:extLst>
              <a:ext uri="{FF2B5EF4-FFF2-40B4-BE49-F238E27FC236}">
                <a16:creationId xmlns:a16="http://schemas.microsoft.com/office/drawing/2014/main" id="{5892078A-ADF8-41EE-AEA9-A0D7ADE08395}"/>
              </a:ext>
            </a:extLst>
          </p:cNvPr>
          <p:cNvSpPr txBox="1"/>
          <p:nvPr/>
        </p:nvSpPr>
        <p:spPr>
          <a:xfrm>
            <a:off x="3563816" y="1349567"/>
            <a:ext cx="6098344" cy="461665"/>
          </a:xfrm>
          <a:prstGeom prst="rect">
            <a:avLst/>
          </a:prstGeom>
          <a:noFill/>
        </p:spPr>
        <p:txBody>
          <a:bodyPr wrap="square">
            <a:spAutoFit/>
          </a:bodyPr>
          <a:lstStyle/>
          <a:p>
            <a:r>
              <a:rPr lang="en-US" sz="2400" b="1" dirty="0">
                <a:solidFill>
                  <a:srgbClr val="231F20"/>
                </a:solidFill>
                <a:latin typeface="Generic4021-Regular"/>
              </a:rPr>
              <a:t>Solution</a:t>
            </a:r>
          </a:p>
        </p:txBody>
      </p:sp>
      <p:pic>
        <p:nvPicPr>
          <p:cNvPr id="5" name="Picture 4">
            <a:extLst>
              <a:ext uri="{FF2B5EF4-FFF2-40B4-BE49-F238E27FC236}">
                <a16:creationId xmlns:a16="http://schemas.microsoft.com/office/drawing/2014/main" id="{96762563-6BD8-4A35-821E-DB0D711D17CE}"/>
              </a:ext>
            </a:extLst>
          </p:cNvPr>
          <p:cNvPicPr>
            <a:picLocks noChangeAspect="1"/>
          </p:cNvPicPr>
          <p:nvPr/>
        </p:nvPicPr>
        <p:blipFill>
          <a:blip r:embed="rId3"/>
          <a:stretch>
            <a:fillRect/>
          </a:stretch>
        </p:blipFill>
        <p:spPr>
          <a:xfrm>
            <a:off x="3563816" y="922538"/>
            <a:ext cx="4918196" cy="427029"/>
          </a:xfrm>
          <a:prstGeom prst="rect">
            <a:avLst/>
          </a:prstGeom>
        </p:spPr>
      </p:pic>
    </p:spTree>
    <p:extLst>
      <p:ext uri="{BB962C8B-B14F-4D97-AF65-F5344CB8AC3E}">
        <p14:creationId xmlns:p14="http://schemas.microsoft.com/office/powerpoint/2010/main" val="697484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876710029"/>
              </p:ext>
            </p:extLst>
          </p:nvPr>
        </p:nvGraphicFramePr>
        <p:xfrm>
          <a:off x="0" y="422032"/>
          <a:ext cx="12192000" cy="9144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0.0532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73</a:t>
            </a:fld>
            <a:endParaRPr lang="en-IN" dirty="0"/>
          </a:p>
        </p:txBody>
      </p:sp>
    </p:spTree>
    <p:extLst>
      <p:ext uri="{BB962C8B-B14F-4D97-AF65-F5344CB8AC3E}">
        <p14:creationId xmlns:p14="http://schemas.microsoft.com/office/powerpoint/2010/main" val="2045699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577069056"/>
              </p:ext>
            </p:extLst>
          </p:nvPr>
        </p:nvGraphicFramePr>
        <p:xfrm>
          <a:off x="0" y="422032"/>
          <a:ext cx="12192000" cy="13716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0.0532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-0.8561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74</a:t>
            </a:fld>
            <a:endParaRPr lang="en-IN" dirty="0"/>
          </a:p>
        </p:txBody>
      </p:sp>
    </p:spTree>
    <p:extLst>
      <p:ext uri="{BB962C8B-B14F-4D97-AF65-F5344CB8AC3E}">
        <p14:creationId xmlns:p14="http://schemas.microsoft.com/office/powerpoint/2010/main" val="1996043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634930956"/>
              </p:ext>
            </p:extLst>
          </p:nvPr>
        </p:nvGraphicFramePr>
        <p:xfrm>
          <a:off x="0" y="422032"/>
          <a:ext cx="12192000" cy="18288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0.0532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-0.8561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-0.3567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75</a:t>
            </a:fld>
            <a:endParaRPr lang="en-IN" dirty="0"/>
          </a:p>
        </p:txBody>
      </p:sp>
    </p:spTree>
    <p:extLst>
      <p:ext uri="{BB962C8B-B14F-4D97-AF65-F5344CB8AC3E}">
        <p14:creationId xmlns:p14="http://schemas.microsoft.com/office/powerpoint/2010/main" val="39362655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36852056"/>
              </p:ext>
            </p:extLst>
          </p:nvPr>
        </p:nvGraphicFramePr>
        <p:xfrm>
          <a:off x="0" y="422032"/>
          <a:ext cx="12192000" cy="22860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0.0532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-0.8561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-0.3567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-0.1413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76</a:t>
            </a:fld>
            <a:endParaRPr lang="en-IN" dirty="0"/>
          </a:p>
        </p:txBody>
      </p:sp>
    </p:spTree>
    <p:extLst>
      <p:ext uri="{BB962C8B-B14F-4D97-AF65-F5344CB8AC3E}">
        <p14:creationId xmlns:p14="http://schemas.microsoft.com/office/powerpoint/2010/main" val="172328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558069007"/>
              </p:ext>
            </p:extLst>
          </p:nvPr>
        </p:nvGraphicFramePr>
        <p:xfrm>
          <a:off x="0" y="422032"/>
          <a:ext cx="12192000" cy="27432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0.0532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-0.8561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0.75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-0.3567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-0.1413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0.53125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-0.0644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77</a:t>
            </a:fld>
            <a:endParaRPr lang="en-IN" dirty="0"/>
          </a:p>
        </p:txBody>
      </p:sp>
      <p:sp>
        <p:nvSpPr>
          <p:cNvPr id="6" name="TextBox 5">
            <a:extLst>
              <a:ext uri="{FF2B5EF4-FFF2-40B4-BE49-F238E27FC236}">
                <a16:creationId xmlns:a16="http://schemas.microsoft.com/office/drawing/2014/main" id="{6A613099-7B3E-4631-AC2A-719877A6E366}"/>
              </a:ext>
            </a:extLst>
          </p:cNvPr>
          <p:cNvSpPr txBox="1"/>
          <p:nvPr/>
        </p:nvSpPr>
        <p:spPr>
          <a:xfrm>
            <a:off x="158261" y="3978192"/>
            <a:ext cx="6112412" cy="369332"/>
          </a:xfrm>
          <a:prstGeom prst="rect">
            <a:avLst/>
          </a:prstGeom>
          <a:noFill/>
        </p:spPr>
        <p:txBody>
          <a:bodyPr wrap="square">
            <a:spAutoFit/>
          </a:bodyPr>
          <a:lstStyle/>
          <a:p>
            <a:r>
              <a:rPr lang="en-US" sz="1800" b="0" i="0" u="none" strike="noStrike" baseline="0" dirty="0">
                <a:solidFill>
                  <a:srgbClr val="231F20"/>
                </a:solidFill>
                <a:latin typeface="Generic4022-Regular"/>
              </a:rPr>
              <a:t>Hence, the root is 0.53125 in four steps.</a:t>
            </a:r>
            <a:endParaRPr lang="en-US" dirty="0"/>
          </a:p>
        </p:txBody>
      </p:sp>
    </p:spTree>
    <p:extLst>
      <p:ext uri="{BB962C8B-B14F-4D97-AF65-F5344CB8AC3E}">
        <p14:creationId xmlns:p14="http://schemas.microsoft.com/office/powerpoint/2010/main" val="4103532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709987" y="3017790"/>
                <a:ext cx="4772025" cy="3139321"/>
              </a:xfrm>
              <a:prstGeom prst="rect">
                <a:avLst/>
              </a:prstGeom>
            </p:spPr>
            <p:txBody>
              <a:bodyPr wrap="square">
                <a:spAutoFit/>
              </a:bodyPr>
              <a:lstStyle/>
              <a:p>
                <a:r>
                  <a:rPr lang="en-US" b="0" dirty="0"/>
                  <a:t>x</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i="1">
                        <a:latin typeface="Cambria Math" panose="02040503050406030204" pitchFamily="18" charset="0"/>
                      </a:rPr>
                      <m:t>=</m:t>
                    </m:r>
                    <m:r>
                      <a:rPr lang="en-US" b="0" i="1" smtClean="0">
                        <a:latin typeface="Cambria Math" panose="02040503050406030204" pitchFamily="18" charset="0"/>
                      </a:rPr>
                      <m:t>−0.598</m:t>
                    </m:r>
                    <m:r>
                      <a:rPr lang="en-US" b="0" i="1" smtClean="0">
                        <a:latin typeface="Cambria Math" panose="02040503050406030204" pitchFamily="18" charset="0"/>
                        <a:ea typeface="Cambria Math" panose="02040503050406030204" pitchFamily="18" charset="0"/>
                      </a:rPr>
                      <m:t>&lt;0</m:t>
                    </m:r>
                  </m:oMath>
                </a14:m>
                <a:endParaRPr lang="en-US" dirty="0"/>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=0.231</m:t>
                      </m:r>
                      <m:r>
                        <a:rPr lang="en-US" b="0" i="1" smtClean="0">
                          <a:latin typeface="Cambria Math" panose="02040503050406030204" pitchFamily="18" charset="0"/>
                          <a:ea typeface="Cambria Math" panose="02040503050406030204" pitchFamily="18" charset="0"/>
                        </a:rPr>
                        <m:t>&gt;0</m:t>
                      </m:r>
                    </m:oMath>
                  </m:oMathPara>
                </a14:m>
                <a:endParaRPr lang="en-US" dirty="0"/>
              </a:p>
              <a:p>
                <a:endParaRPr lang="en-US" dirty="0"/>
              </a:p>
              <a:p>
                <a:r>
                  <a:rPr lang="en-US" dirty="0"/>
                  <a:t>Since </a:t>
                </a:r>
                <a14:m>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&lt;0</m:t>
                    </m:r>
                  </m:oMath>
                </a14:m>
                <a:r>
                  <a:rPr lang="en-US" dirty="0"/>
                  <a:t> and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3</m:t>
                        </m:r>
                      </m:e>
                    </m:d>
                    <m:r>
                      <a:rPr lang="en-US"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ea typeface="Cambria Math" panose="02040503050406030204" pitchFamily="18" charset="0"/>
                      </a:rPr>
                      <m:t>0</m:t>
                    </m:r>
                  </m:oMath>
                </a14:m>
                <a:r>
                  <a:rPr lang="en-US" dirty="0"/>
                  <a:t>, </a:t>
                </a:r>
              </a:p>
              <a:p>
                <a:endParaRPr lang="en-US" dirty="0"/>
              </a:p>
              <a:p>
                <a:r>
                  <a:rPr lang="en-US" dirty="0"/>
                  <a:t>So, root lies between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3.</m:t>
                    </m:r>
                  </m:oMath>
                </a14:m>
                <a:endParaRPr lang="en-US" b="0" dirty="0"/>
              </a:p>
              <a:p>
                <a:endParaRPr lang="en-US" dirty="0"/>
              </a:p>
              <a:p>
                <a:r>
                  <a:rPr lang="en-US" dirty="0"/>
                  <a:t>Let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=2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=3</m:t>
                    </m:r>
                  </m:oMath>
                </a14:m>
                <a:endParaRPr lang="en-US" b="0" dirty="0"/>
              </a:p>
              <a:p>
                <a:endParaRPr lang="en-US" b="0" dirty="0"/>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709987" y="3017790"/>
                <a:ext cx="4772025" cy="3139321"/>
              </a:xfrm>
              <a:prstGeom prst="rect">
                <a:avLst/>
              </a:prstGeom>
              <a:blipFill>
                <a:blip r:embed="rId3"/>
                <a:stretch>
                  <a:fillRect l="-1151" t="-9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11CE39-2868-44A2-A0C6-827D458F7A8B}" type="slidenum">
              <a:rPr lang="en-IN" smtClean="0"/>
              <a:pPr/>
              <a:t>78</a:t>
            </a:fld>
            <a:endParaRPr lang="en-IN" dirty="0"/>
          </a:p>
        </p:txBody>
      </p:sp>
      <p:sp>
        <p:nvSpPr>
          <p:cNvPr id="7" name="Title 1">
            <a:extLst>
              <a:ext uri="{FF2B5EF4-FFF2-40B4-BE49-F238E27FC236}">
                <a16:creationId xmlns:a16="http://schemas.microsoft.com/office/drawing/2014/main" id="{E8315944-0552-43BD-82D5-4AE32CB1659F}"/>
              </a:ext>
            </a:extLst>
          </p:cNvPr>
          <p:cNvSpPr txBox="1">
            <a:spLocks noGrp="1"/>
          </p:cNvSpPr>
          <p:nvPr>
            <p:ph type="title"/>
          </p:nvPr>
        </p:nvSpPr>
        <p:spPr>
          <a:xfrm>
            <a:off x="252413" y="1123950"/>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dirty="0">
                <a:solidFill>
                  <a:schemeClr val="bg1"/>
                </a:solidFill>
              </a:rPr>
              <a:t>Bisection Method (Bolzano Method)</a:t>
            </a:r>
          </a:p>
        </p:txBody>
      </p:sp>
      <p:sp>
        <p:nvSpPr>
          <p:cNvPr id="6" name="TextBox 5">
            <a:extLst>
              <a:ext uri="{FF2B5EF4-FFF2-40B4-BE49-F238E27FC236}">
                <a16:creationId xmlns:a16="http://schemas.microsoft.com/office/drawing/2014/main" id="{655FC259-A325-426B-B705-40CF9AD42582}"/>
              </a:ext>
            </a:extLst>
          </p:cNvPr>
          <p:cNvSpPr txBox="1"/>
          <p:nvPr/>
        </p:nvSpPr>
        <p:spPr>
          <a:xfrm>
            <a:off x="3563816" y="500686"/>
            <a:ext cx="1753772" cy="461665"/>
          </a:xfrm>
          <a:prstGeom prst="rect">
            <a:avLst/>
          </a:prstGeom>
          <a:noFill/>
        </p:spPr>
        <p:txBody>
          <a:bodyPr wrap="square">
            <a:spAutoFit/>
          </a:bodyPr>
          <a:lstStyle/>
          <a:p>
            <a:r>
              <a:rPr lang="en-US" sz="2400" b="1" i="0" u="none" strike="noStrike" baseline="0" dirty="0">
                <a:solidFill>
                  <a:srgbClr val="231F20"/>
                </a:solidFill>
                <a:latin typeface="Generic4021-Regular"/>
              </a:rPr>
              <a:t>Example 6</a:t>
            </a:r>
            <a:endParaRPr lang="en-US" sz="2400" b="1" dirty="0"/>
          </a:p>
        </p:txBody>
      </p:sp>
      <p:sp>
        <p:nvSpPr>
          <p:cNvPr id="8" name="TextBox 7">
            <a:extLst>
              <a:ext uri="{FF2B5EF4-FFF2-40B4-BE49-F238E27FC236}">
                <a16:creationId xmlns:a16="http://schemas.microsoft.com/office/drawing/2014/main" id="{5892078A-ADF8-41EE-AEA9-A0D7ADE08395}"/>
              </a:ext>
            </a:extLst>
          </p:cNvPr>
          <p:cNvSpPr txBox="1"/>
          <p:nvPr/>
        </p:nvSpPr>
        <p:spPr>
          <a:xfrm>
            <a:off x="3502856" y="2359527"/>
            <a:ext cx="6098344" cy="461665"/>
          </a:xfrm>
          <a:prstGeom prst="rect">
            <a:avLst/>
          </a:prstGeom>
          <a:noFill/>
        </p:spPr>
        <p:txBody>
          <a:bodyPr wrap="square">
            <a:spAutoFit/>
          </a:bodyPr>
          <a:lstStyle/>
          <a:p>
            <a:r>
              <a:rPr lang="en-US" sz="2400" b="1" dirty="0">
                <a:solidFill>
                  <a:srgbClr val="231F20"/>
                </a:solidFill>
                <a:latin typeface="Generic4021-Regular"/>
              </a:rPr>
              <a:t>Solution</a:t>
            </a:r>
          </a:p>
        </p:txBody>
      </p:sp>
      <p:sp>
        <p:nvSpPr>
          <p:cNvPr id="9" name="TextBox 8">
            <a:extLst>
              <a:ext uri="{FF2B5EF4-FFF2-40B4-BE49-F238E27FC236}">
                <a16:creationId xmlns:a16="http://schemas.microsoft.com/office/drawing/2014/main" id="{7CFAAC9A-0D7F-4BCC-BD9D-6BE7C30D37F8}"/>
              </a:ext>
            </a:extLst>
          </p:cNvPr>
          <p:cNvSpPr txBox="1"/>
          <p:nvPr/>
        </p:nvSpPr>
        <p:spPr>
          <a:xfrm>
            <a:off x="3563816" y="962351"/>
            <a:ext cx="8267113" cy="710623"/>
          </a:xfrm>
          <a:prstGeom prst="rect">
            <a:avLst/>
          </a:prstGeom>
          <a:noFill/>
        </p:spPr>
        <p:txBody>
          <a:bodyPr wrap="square" rtlCol="0">
            <a:spAutoFit/>
          </a:bodyPr>
          <a:lstStyle/>
          <a:p>
            <a:r>
              <a:rPr lang="en-US" sz="2000" dirty="0"/>
              <a:t>Find the root of the equation                                ,using the bisection method correct up to four decimal places.</a:t>
            </a:r>
          </a:p>
        </p:txBody>
      </p:sp>
      <p:graphicFrame>
        <p:nvGraphicFramePr>
          <p:cNvPr id="10" name="Object 9">
            <a:extLst>
              <a:ext uri="{FF2B5EF4-FFF2-40B4-BE49-F238E27FC236}">
                <a16:creationId xmlns:a16="http://schemas.microsoft.com/office/drawing/2014/main" id="{5FE5D1F1-2036-4960-89A2-0C79523C055B}"/>
              </a:ext>
            </a:extLst>
          </p:cNvPr>
          <p:cNvGraphicFramePr>
            <a:graphicFrameLocks noChangeAspect="1"/>
          </p:cNvGraphicFramePr>
          <p:nvPr>
            <p:extLst>
              <p:ext uri="{D42A27DB-BD31-4B8C-83A1-F6EECF244321}">
                <p14:modId xmlns:p14="http://schemas.microsoft.com/office/powerpoint/2010/main" val="1752395656"/>
              </p:ext>
            </p:extLst>
          </p:nvPr>
        </p:nvGraphicFramePr>
        <p:xfrm>
          <a:off x="6749390" y="992797"/>
          <a:ext cx="1522413" cy="402992"/>
        </p:xfrm>
        <a:graphic>
          <a:graphicData uri="http://schemas.openxmlformats.org/presentationml/2006/ole">
            <mc:AlternateContent xmlns:mc="http://schemas.openxmlformats.org/markup-compatibility/2006">
              <mc:Choice xmlns:v="urn:schemas-microsoft-com:vml" Requires="v">
                <p:oleObj name="Equation" r:id="rId4" imgW="863280" imgH="228600" progId="Equation.DSMT4">
                  <p:embed/>
                </p:oleObj>
              </mc:Choice>
              <mc:Fallback>
                <p:oleObj name="Equation" r:id="rId4" imgW="863280" imgH="228600" progId="Equation.DSMT4">
                  <p:embed/>
                  <p:pic>
                    <p:nvPicPr>
                      <p:cNvPr id="0" name=""/>
                      <p:cNvPicPr/>
                      <p:nvPr/>
                    </p:nvPicPr>
                    <p:blipFill>
                      <a:blip r:embed="rId5"/>
                      <a:stretch>
                        <a:fillRect/>
                      </a:stretch>
                    </p:blipFill>
                    <p:spPr>
                      <a:xfrm>
                        <a:off x="6749390" y="992797"/>
                        <a:ext cx="1522413" cy="402992"/>
                      </a:xfrm>
                      <a:prstGeom prst="rect">
                        <a:avLst/>
                      </a:prstGeom>
                    </p:spPr>
                  </p:pic>
                </p:oleObj>
              </mc:Fallback>
            </mc:AlternateContent>
          </a:graphicData>
        </a:graphic>
      </p:graphicFrame>
    </p:spTree>
    <p:extLst>
      <p:ext uri="{BB962C8B-B14F-4D97-AF65-F5344CB8AC3E}">
        <p14:creationId xmlns:p14="http://schemas.microsoft.com/office/powerpoint/2010/main" val="15970130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560363113"/>
              </p:ext>
            </p:extLst>
          </p:nvPr>
        </p:nvGraphicFramePr>
        <p:xfrm>
          <a:off x="0" y="1"/>
          <a:ext cx="12192000" cy="9144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 )/2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79</a:t>
            </a:fld>
            <a:endParaRPr lang="en-IN" dirty="0"/>
          </a:p>
        </p:txBody>
      </p:sp>
    </p:spTree>
    <p:extLst>
      <p:ext uri="{BB962C8B-B14F-4D97-AF65-F5344CB8AC3E}">
        <p14:creationId xmlns:p14="http://schemas.microsoft.com/office/powerpoint/2010/main" val="1099063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2D9BDB-ABAE-4030-B9F3-72EF1CA3AAB4}"/>
              </a:ext>
            </a:extLst>
          </p:cNvPr>
          <p:cNvPicPr>
            <a:picLocks noGrp="1" noChangeAspect="1"/>
          </p:cNvPicPr>
          <p:nvPr>
            <p:ph idx="1"/>
          </p:nvPr>
        </p:nvPicPr>
        <p:blipFill rotWithShape="1">
          <a:blip r:embed="rId2"/>
          <a:srcRect b="59778"/>
          <a:stretch/>
        </p:blipFill>
        <p:spPr>
          <a:xfrm>
            <a:off x="3632543" y="798268"/>
            <a:ext cx="7826998" cy="1495228"/>
          </a:xfrm>
        </p:spPr>
      </p:pic>
      <p:sp>
        <p:nvSpPr>
          <p:cNvPr id="4" name="Title 1">
            <a:extLst>
              <a:ext uri="{FF2B5EF4-FFF2-40B4-BE49-F238E27FC236}">
                <a16:creationId xmlns:a16="http://schemas.microsoft.com/office/drawing/2014/main" id="{0F1CC9BC-6AF0-43A2-B7C1-7109071E9E8B}"/>
              </a:ext>
            </a:extLst>
          </p:cNvPr>
          <p:cNvSpPr txBox="1">
            <a:spLocks noGrp="1"/>
          </p:cNvSpPr>
          <p:nvPr>
            <p:ph type="title"/>
          </p:nvPr>
        </p:nvSpPr>
        <p:spPr>
          <a:xfrm>
            <a:off x="252413" y="1123950"/>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b="1" dirty="0">
                <a:solidFill>
                  <a:schemeClr val="bg1"/>
                </a:solidFill>
                <a:latin typeface="TimesNewRomanPS-BoldMT"/>
              </a:rPr>
              <a:t>Sources of Errors</a:t>
            </a:r>
            <a:endParaRPr lang="en-US" dirty="0">
              <a:solidFill>
                <a:schemeClr val="bg1"/>
              </a:solidFill>
            </a:endParaRPr>
          </a:p>
        </p:txBody>
      </p:sp>
      <p:pic>
        <p:nvPicPr>
          <p:cNvPr id="2" name="Content Placeholder 4">
            <a:extLst>
              <a:ext uri="{FF2B5EF4-FFF2-40B4-BE49-F238E27FC236}">
                <a16:creationId xmlns:a16="http://schemas.microsoft.com/office/drawing/2014/main" id="{9D01F909-0A84-7C7F-9A2F-75974F5A771A}"/>
              </a:ext>
            </a:extLst>
          </p:cNvPr>
          <p:cNvPicPr>
            <a:picLocks noChangeAspect="1"/>
          </p:cNvPicPr>
          <p:nvPr/>
        </p:nvPicPr>
        <p:blipFill rotWithShape="1">
          <a:blip r:embed="rId2"/>
          <a:srcRect t="40222"/>
          <a:stretch/>
        </p:blipFill>
        <p:spPr>
          <a:xfrm>
            <a:off x="3632543" y="2578309"/>
            <a:ext cx="7826998" cy="2222232"/>
          </a:xfrm>
          <a:prstGeom prst="rect">
            <a:avLst/>
          </a:prstGeom>
        </p:spPr>
      </p:pic>
    </p:spTree>
    <p:extLst>
      <p:ext uri="{BB962C8B-B14F-4D97-AF65-F5344CB8AC3E}">
        <p14:creationId xmlns:p14="http://schemas.microsoft.com/office/powerpoint/2010/main" val="170000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73108547"/>
              </p:ext>
            </p:extLst>
          </p:nvPr>
        </p:nvGraphicFramePr>
        <p:xfrm>
          <a:off x="0" y="1"/>
          <a:ext cx="12192000" cy="13716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80</a:t>
            </a:fld>
            <a:endParaRPr lang="en-IN" dirty="0"/>
          </a:p>
        </p:txBody>
      </p:sp>
    </p:spTree>
    <p:extLst>
      <p:ext uri="{BB962C8B-B14F-4D97-AF65-F5344CB8AC3E}">
        <p14:creationId xmlns:p14="http://schemas.microsoft.com/office/powerpoint/2010/main" val="872502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89739783"/>
              </p:ext>
            </p:extLst>
          </p:nvPr>
        </p:nvGraphicFramePr>
        <p:xfrm>
          <a:off x="0" y="0"/>
          <a:ext cx="12192000" cy="18288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81</a:t>
            </a:fld>
            <a:endParaRPr lang="en-IN" dirty="0"/>
          </a:p>
        </p:txBody>
      </p:sp>
    </p:spTree>
    <p:extLst>
      <p:ext uri="{BB962C8B-B14F-4D97-AF65-F5344CB8AC3E}">
        <p14:creationId xmlns:p14="http://schemas.microsoft.com/office/powerpoint/2010/main" val="540687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769030288"/>
              </p:ext>
            </p:extLst>
          </p:nvPr>
        </p:nvGraphicFramePr>
        <p:xfrm>
          <a:off x="0" y="1"/>
          <a:ext cx="12192000" cy="22860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a</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b</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-0.00466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82</a:t>
            </a:fld>
            <a:endParaRPr lang="en-IN" dirty="0"/>
          </a:p>
        </p:txBody>
      </p:sp>
    </p:spTree>
    <p:extLst>
      <p:ext uri="{BB962C8B-B14F-4D97-AF65-F5344CB8AC3E}">
        <p14:creationId xmlns:p14="http://schemas.microsoft.com/office/powerpoint/2010/main" val="40746039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380572498"/>
              </p:ext>
            </p:extLst>
          </p:nvPr>
        </p:nvGraphicFramePr>
        <p:xfrm>
          <a:off x="0" y="1"/>
          <a:ext cx="12192000" cy="27432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-0.00466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-0.0193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83</a:t>
            </a:fld>
            <a:endParaRPr lang="en-IN" dirty="0"/>
          </a:p>
        </p:txBody>
      </p:sp>
    </p:spTree>
    <p:extLst>
      <p:ext uri="{BB962C8B-B14F-4D97-AF65-F5344CB8AC3E}">
        <p14:creationId xmlns:p14="http://schemas.microsoft.com/office/powerpoint/2010/main" val="1641305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153711877"/>
              </p:ext>
            </p:extLst>
          </p:nvPr>
        </p:nvGraphicFramePr>
        <p:xfrm>
          <a:off x="0" y="1"/>
          <a:ext cx="12192000" cy="32004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-0.00466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-0.0193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-0.00562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84</a:t>
            </a:fld>
            <a:endParaRPr lang="en-IN" dirty="0"/>
          </a:p>
        </p:txBody>
      </p:sp>
    </p:spTree>
    <p:extLst>
      <p:ext uri="{BB962C8B-B14F-4D97-AF65-F5344CB8AC3E}">
        <p14:creationId xmlns:p14="http://schemas.microsoft.com/office/powerpoint/2010/main" val="38284796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75198263"/>
              </p:ext>
            </p:extLst>
          </p:nvPr>
        </p:nvGraphicFramePr>
        <p:xfrm>
          <a:off x="-26938" y="0"/>
          <a:ext cx="12192000" cy="36576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 )/2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-0.00466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-0.0193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-0.00562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-0.001268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85</a:t>
            </a:fld>
            <a:endParaRPr lang="en-IN" dirty="0"/>
          </a:p>
        </p:txBody>
      </p:sp>
    </p:spTree>
    <p:extLst>
      <p:ext uri="{BB962C8B-B14F-4D97-AF65-F5344CB8AC3E}">
        <p14:creationId xmlns:p14="http://schemas.microsoft.com/office/powerpoint/2010/main" val="920716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876821875"/>
              </p:ext>
            </p:extLst>
          </p:nvPr>
        </p:nvGraphicFramePr>
        <p:xfrm>
          <a:off x="0" y="1"/>
          <a:ext cx="12192000" cy="41148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-0.00466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-0.0193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-0.00562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-0.001268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-0.00233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86</a:t>
            </a:fld>
            <a:endParaRPr lang="en-IN" dirty="0"/>
          </a:p>
        </p:txBody>
      </p:sp>
    </p:spTree>
    <p:extLst>
      <p:ext uri="{BB962C8B-B14F-4D97-AF65-F5344CB8AC3E}">
        <p14:creationId xmlns:p14="http://schemas.microsoft.com/office/powerpoint/2010/main" val="166326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44581325"/>
              </p:ext>
            </p:extLst>
          </p:nvPr>
        </p:nvGraphicFramePr>
        <p:xfrm>
          <a:off x="0" y="1"/>
          <a:ext cx="12192000" cy="45720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-0.00466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-0.0193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-0.00562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-0.001268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-0.00233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-0.00389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87</a:t>
            </a:fld>
            <a:endParaRPr lang="en-IN" dirty="0"/>
          </a:p>
        </p:txBody>
      </p:sp>
    </p:spTree>
    <p:extLst>
      <p:ext uri="{BB962C8B-B14F-4D97-AF65-F5344CB8AC3E}">
        <p14:creationId xmlns:p14="http://schemas.microsoft.com/office/powerpoint/2010/main" val="1104973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414828740"/>
              </p:ext>
            </p:extLst>
          </p:nvPr>
        </p:nvGraphicFramePr>
        <p:xfrm>
          <a:off x="0" y="1"/>
          <a:ext cx="12192000" cy="50292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-0.00466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-0.0193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-0.00562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-0.001268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-0.00233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-0.00389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2.7412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-0.00473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0"/>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88</a:t>
            </a:fld>
            <a:endParaRPr lang="en-IN" dirty="0"/>
          </a:p>
        </p:txBody>
      </p:sp>
    </p:spTree>
    <p:extLst>
      <p:ext uri="{BB962C8B-B14F-4D97-AF65-F5344CB8AC3E}">
        <p14:creationId xmlns:p14="http://schemas.microsoft.com/office/powerpoint/2010/main" val="38266992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183725909"/>
              </p:ext>
            </p:extLst>
          </p:nvPr>
        </p:nvGraphicFramePr>
        <p:xfrm>
          <a:off x="0" y="1"/>
          <a:ext cx="12192000" cy="54864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-0.00466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-0.0193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-0.00562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-0.001268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-0.00233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-0.00389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2.7412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-0.00473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2.7412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-0.00473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1"/>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89</a:t>
            </a:fld>
            <a:endParaRPr lang="en-IN" dirty="0"/>
          </a:p>
        </p:txBody>
      </p:sp>
    </p:spTree>
    <p:extLst>
      <p:ext uri="{BB962C8B-B14F-4D97-AF65-F5344CB8AC3E}">
        <p14:creationId xmlns:p14="http://schemas.microsoft.com/office/powerpoint/2010/main" val="11892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C6C0-9D4D-4002-A8AF-D1988D404C3E}"/>
              </a:ext>
            </a:extLst>
          </p:cNvPr>
          <p:cNvSpPr>
            <a:spLocks noGrp="1"/>
          </p:cNvSpPr>
          <p:nvPr>
            <p:ph type="title"/>
          </p:nvPr>
        </p:nvSpPr>
        <p:spPr/>
        <p:txBody>
          <a:bodyPr/>
          <a:lstStyle/>
          <a:p>
            <a:br>
              <a:rPr lang="en-US" dirty="0"/>
            </a:br>
            <a:endParaRPr lang="en-US" dirty="0"/>
          </a:p>
        </p:txBody>
      </p:sp>
      <p:pic>
        <p:nvPicPr>
          <p:cNvPr id="7" name="Picture 6">
            <a:extLst>
              <a:ext uri="{FF2B5EF4-FFF2-40B4-BE49-F238E27FC236}">
                <a16:creationId xmlns:a16="http://schemas.microsoft.com/office/drawing/2014/main" id="{3E7F25BD-4BEE-4B2C-99E6-AFE2DF326E77}"/>
              </a:ext>
            </a:extLst>
          </p:cNvPr>
          <p:cNvPicPr>
            <a:picLocks noChangeAspect="1"/>
          </p:cNvPicPr>
          <p:nvPr/>
        </p:nvPicPr>
        <p:blipFill>
          <a:blip r:embed="rId2"/>
          <a:stretch>
            <a:fillRect/>
          </a:stretch>
        </p:blipFill>
        <p:spPr>
          <a:xfrm>
            <a:off x="3557587" y="824746"/>
            <a:ext cx="7837244" cy="926353"/>
          </a:xfrm>
          <a:prstGeom prst="rect">
            <a:avLst/>
          </a:prstGeom>
        </p:spPr>
      </p:pic>
      <p:pic>
        <p:nvPicPr>
          <p:cNvPr id="9" name="Picture 8">
            <a:extLst>
              <a:ext uri="{FF2B5EF4-FFF2-40B4-BE49-F238E27FC236}">
                <a16:creationId xmlns:a16="http://schemas.microsoft.com/office/drawing/2014/main" id="{C950BF24-359D-4707-AF81-A9B9F2F841A5}"/>
              </a:ext>
            </a:extLst>
          </p:cNvPr>
          <p:cNvPicPr>
            <a:picLocks noChangeAspect="1"/>
          </p:cNvPicPr>
          <p:nvPr/>
        </p:nvPicPr>
        <p:blipFill>
          <a:blip r:embed="rId3"/>
          <a:stretch>
            <a:fillRect/>
          </a:stretch>
        </p:blipFill>
        <p:spPr>
          <a:xfrm>
            <a:off x="3569676" y="1751099"/>
            <a:ext cx="7825155" cy="1897892"/>
          </a:xfrm>
          <a:prstGeom prst="rect">
            <a:avLst/>
          </a:prstGeom>
        </p:spPr>
      </p:pic>
      <p:pic>
        <p:nvPicPr>
          <p:cNvPr id="11" name="Picture 10">
            <a:extLst>
              <a:ext uri="{FF2B5EF4-FFF2-40B4-BE49-F238E27FC236}">
                <a16:creationId xmlns:a16="http://schemas.microsoft.com/office/drawing/2014/main" id="{BACE0279-B459-404A-8E18-A256B48CB6BC}"/>
              </a:ext>
            </a:extLst>
          </p:cNvPr>
          <p:cNvPicPr>
            <a:picLocks noChangeAspect="1"/>
          </p:cNvPicPr>
          <p:nvPr/>
        </p:nvPicPr>
        <p:blipFill>
          <a:blip r:embed="rId4"/>
          <a:stretch>
            <a:fillRect/>
          </a:stretch>
        </p:blipFill>
        <p:spPr>
          <a:xfrm>
            <a:off x="3792853" y="3648991"/>
            <a:ext cx="7837243" cy="3122886"/>
          </a:xfrm>
          <a:prstGeom prst="rect">
            <a:avLst/>
          </a:prstGeom>
        </p:spPr>
      </p:pic>
      <p:sp>
        <p:nvSpPr>
          <p:cNvPr id="10" name="Title 1">
            <a:extLst>
              <a:ext uri="{FF2B5EF4-FFF2-40B4-BE49-F238E27FC236}">
                <a16:creationId xmlns:a16="http://schemas.microsoft.com/office/drawing/2014/main" id="{CCE683F9-D8B2-45AD-BB51-645B33BF6AB2}"/>
              </a:ext>
            </a:extLst>
          </p:cNvPr>
          <p:cNvSpPr txBox="1">
            <a:spLocks/>
          </p:cNvSpPr>
          <p:nvPr/>
        </p:nvSpPr>
        <p:spPr>
          <a:xfrm>
            <a:off x="252413" y="1123950"/>
            <a:ext cx="2947987" cy="460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b="1" dirty="0">
                <a:solidFill>
                  <a:schemeClr val="bg1"/>
                </a:solidFill>
                <a:latin typeface="TimesNewRomanPS-BoldMT"/>
              </a:rPr>
              <a:t>Significant Figures</a:t>
            </a:r>
            <a:endParaRPr lang="en-US" dirty="0">
              <a:solidFill>
                <a:schemeClr val="bg1"/>
              </a:solidFill>
            </a:endParaRPr>
          </a:p>
        </p:txBody>
      </p:sp>
    </p:spTree>
    <p:extLst>
      <p:ext uri="{BB962C8B-B14F-4D97-AF65-F5344CB8AC3E}">
        <p14:creationId xmlns:p14="http://schemas.microsoft.com/office/powerpoint/2010/main" val="209057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896590303"/>
              </p:ext>
            </p:extLst>
          </p:nvPr>
        </p:nvGraphicFramePr>
        <p:xfrm>
          <a:off x="0" y="1"/>
          <a:ext cx="12192000" cy="59436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-0.00466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-0.0193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-0.00562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-0.001268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-0.00233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-0.00389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2.7412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-0.00473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2.7412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-0.00473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0.00214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2"/>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90</a:t>
            </a:fld>
            <a:endParaRPr lang="en-IN" dirty="0"/>
          </a:p>
        </p:txBody>
      </p:sp>
    </p:spTree>
    <p:extLst>
      <p:ext uri="{BB962C8B-B14F-4D97-AF65-F5344CB8AC3E}">
        <p14:creationId xmlns:p14="http://schemas.microsoft.com/office/powerpoint/2010/main" val="10782906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434906118"/>
              </p:ext>
            </p:extLst>
          </p:nvPr>
        </p:nvGraphicFramePr>
        <p:xfrm>
          <a:off x="-26938" y="247772"/>
          <a:ext cx="12192000" cy="64008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 + b )/2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-0.00466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-0.0193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-0.00562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-0.001268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-0.00233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-0.00389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2.7412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-0.00473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2.7412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-0.00473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-0.00214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-0.00402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3"/>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91</a:t>
            </a:fld>
            <a:endParaRPr lang="en-IN" dirty="0"/>
          </a:p>
        </p:txBody>
      </p:sp>
    </p:spTree>
    <p:extLst>
      <p:ext uri="{BB962C8B-B14F-4D97-AF65-F5344CB8AC3E}">
        <p14:creationId xmlns:p14="http://schemas.microsoft.com/office/powerpoint/2010/main" val="11387322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80166227"/>
              </p:ext>
            </p:extLst>
          </p:nvPr>
        </p:nvGraphicFramePr>
        <p:xfrm>
          <a:off x="26938" y="0"/>
          <a:ext cx="12192000" cy="6858000"/>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2340077">
                  <a:extLst>
                    <a:ext uri="{9D8B030D-6E8A-4147-A177-3AD203B41FA5}">
                      <a16:colId xmlns:a16="http://schemas.microsoft.com/office/drawing/2014/main" val="20001"/>
                    </a:ext>
                  </a:extLst>
                </a:gridCol>
                <a:gridCol w="2846439">
                  <a:extLst>
                    <a:ext uri="{9D8B030D-6E8A-4147-A177-3AD203B41FA5}">
                      <a16:colId xmlns:a16="http://schemas.microsoft.com/office/drawing/2014/main" val="20002"/>
                    </a:ext>
                  </a:extLst>
                </a:gridCol>
                <a:gridCol w="2433484">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Sr.</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NO.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a(-</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dirty="0"/>
                        <a:t>b(+</a:t>
                      </a:r>
                      <a:r>
                        <a:rPr lang="en-US" dirty="0" err="1"/>
                        <a:t>Ve</a:t>
                      </a:r>
                      <a:r>
                        <a:rPr lang="en-US" dirty="0"/>
                        <a:t>)</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c=( </a:t>
                      </a:r>
                      <a:r>
                        <a:rPr lang="en-US" sz="1600" u="none" strike="noStrike">
                          <a:effectLst/>
                          <a:latin typeface="Times New Roman" panose="02020603050405020304" pitchFamily="18" charset="0"/>
                          <a:cs typeface="Times New Roman" panose="02020603050405020304" pitchFamily="18" charset="0"/>
                        </a:rPr>
                        <a:t>a +b</a:t>
                      </a:r>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f( c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-0.205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-0.00466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4"/>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2.687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-0.0193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5"/>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2.7185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-0.00562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6"/>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-0.001268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7"/>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-0.00233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8"/>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2.7382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-0.00389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09"/>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2.74015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2.7421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2.7412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-0.00473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0"/>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2.7412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-0.00473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1"/>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12</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-0.00214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2"/>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13</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-0.00402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3"/>
                  </a:ext>
                </a:extLst>
              </a:tr>
              <a:tr h="457200">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14</a:t>
                      </a: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2.7406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tc>
                  <a:txBody>
                    <a:bodyPr/>
                    <a:lstStyle/>
                    <a:p>
                      <a:pPr algn="ctr" fontAlgn="b"/>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1">
                        <a:tint val="20000"/>
                      </a:schemeClr>
                    </a:solidFill>
                  </a:tcPr>
                </a:tc>
                <a:extLst>
                  <a:ext uri="{0D108BD9-81ED-4DB2-BD59-A6C34878D82A}">
                    <a16:rowId xmlns:a16="http://schemas.microsoft.com/office/drawing/2014/main" val="10014"/>
                  </a:ext>
                </a:extLst>
              </a:tr>
            </a:tbl>
          </a:graphicData>
        </a:graphic>
      </p:graphicFrame>
      <p:sp>
        <p:nvSpPr>
          <p:cNvPr id="2" name="Slide Number Placeholder 1"/>
          <p:cNvSpPr>
            <a:spLocks noGrp="1"/>
          </p:cNvSpPr>
          <p:nvPr>
            <p:ph type="sldNum" sz="quarter" idx="12"/>
          </p:nvPr>
        </p:nvSpPr>
        <p:spPr/>
        <p:txBody>
          <a:bodyPr/>
          <a:lstStyle/>
          <a:p>
            <a:fld id="{9C11CE39-2868-44A2-A0C6-827D458F7A8B}" type="slidenum">
              <a:rPr lang="en-IN" smtClean="0"/>
              <a:pPr/>
              <a:t>92</a:t>
            </a:fld>
            <a:endParaRPr lang="en-IN" dirty="0"/>
          </a:p>
        </p:txBody>
      </p:sp>
    </p:spTree>
    <p:extLst>
      <p:ext uri="{BB962C8B-B14F-4D97-AF65-F5344CB8AC3E}">
        <p14:creationId xmlns:p14="http://schemas.microsoft.com/office/powerpoint/2010/main" val="369830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Practice Examples</a:t>
            </a:r>
          </a:p>
        </p:txBody>
      </p:sp>
      <p:pic>
        <p:nvPicPr>
          <p:cNvPr id="6" name="Picture 5"/>
          <p:cNvPicPr>
            <a:picLocks noChangeAspect="1"/>
          </p:cNvPicPr>
          <p:nvPr/>
        </p:nvPicPr>
        <p:blipFill>
          <a:blip r:embed="rId2"/>
          <a:stretch>
            <a:fillRect/>
          </a:stretch>
        </p:blipFill>
        <p:spPr>
          <a:xfrm>
            <a:off x="3684797" y="1064374"/>
            <a:ext cx="7311360" cy="981075"/>
          </a:xfrm>
          <a:prstGeom prst="rect">
            <a:avLst/>
          </a:prstGeom>
        </p:spPr>
      </p:pic>
      <p:sp>
        <p:nvSpPr>
          <p:cNvPr id="3" name="Slide Number Placeholder 2"/>
          <p:cNvSpPr>
            <a:spLocks noGrp="1"/>
          </p:cNvSpPr>
          <p:nvPr>
            <p:ph type="sldNum" sz="quarter" idx="12"/>
          </p:nvPr>
        </p:nvSpPr>
        <p:spPr/>
        <p:txBody>
          <a:bodyPr/>
          <a:lstStyle/>
          <a:p>
            <a:fld id="{9C11CE39-2868-44A2-A0C6-827D458F7A8B}" type="slidenum">
              <a:rPr lang="en-IN" smtClean="0"/>
              <a:pPr/>
              <a:t>93</a:t>
            </a:fld>
            <a:endParaRPr lang="en-IN" dirty="0"/>
          </a:p>
        </p:txBody>
      </p:sp>
      <p:sp>
        <p:nvSpPr>
          <p:cNvPr id="7" name="TextBox 6">
            <a:extLst>
              <a:ext uri="{FF2B5EF4-FFF2-40B4-BE49-F238E27FC236}">
                <a16:creationId xmlns:a16="http://schemas.microsoft.com/office/drawing/2014/main" id="{03111A10-45CF-4131-BF7D-6E83F32D1AF1}"/>
              </a:ext>
            </a:extLst>
          </p:cNvPr>
          <p:cNvSpPr txBox="1"/>
          <p:nvPr/>
        </p:nvSpPr>
        <p:spPr>
          <a:xfrm>
            <a:off x="3563816" y="500686"/>
            <a:ext cx="1753772" cy="461665"/>
          </a:xfrm>
          <a:prstGeom prst="rect">
            <a:avLst/>
          </a:prstGeom>
          <a:noFill/>
        </p:spPr>
        <p:txBody>
          <a:bodyPr wrap="square">
            <a:spAutoFit/>
          </a:bodyPr>
          <a:lstStyle/>
          <a:p>
            <a:r>
              <a:rPr lang="en-US" sz="2400" b="1" i="0" u="none" strike="noStrike" baseline="0" dirty="0">
                <a:solidFill>
                  <a:srgbClr val="231F20"/>
                </a:solidFill>
                <a:latin typeface="Generic4021-Regular"/>
              </a:rPr>
              <a:t>Example 7</a:t>
            </a:r>
            <a:endParaRPr lang="en-US" sz="2400" b="1" dirty="0"/>
          </a:p>
        </p:txBody>
      </p:sp>
      <p:sp>
        <p:nvSpPr>
          <p:cNvPr id="8" name="TextBox 7">
            <a:extLst>
              <a:ext uri="{FF2B5EF4-FFF2-40B4-BE49-F238E27FC236}">
                <a16:creationId xmlns:a16="http://schemas.microsoft.com/office/drawing/2014/main" id="{8B7CFD4E-4CF4-41FE-ACA2-99110F6F276E}"/>
              </a:ext>
            </a:extLst>
          </p:cNvPr>
          <p:cNvSpPr txBox="1"/>
          <p:nvPr/>
        </p:nvSpPr>
        <p:spPr>
          <a:xfrm>
            <a:off x="3563816" y="2309023"/>
            <a:ext cx="1753772" cy="461665"/>
          </a:xfrm>
          <a:prstGeom prst="rect">
            <a:avLst/>
          </a:prstGeom>
          <a:noFill/>
        </p:spPr>
        <p:txBody>
          <a:bodyPr wrap="square">
            <a:spAutoFit/>
          </a:bodyPr>
          <a:lstStyle/>
          <a:p>
            <a:r>
              <a:rPr lang="en-US" sz="2400" b="1" i="0" u="none" strike="noStrike" baseline="0" dirty="0">
                <a:solidFill>
                  <a:srgbClr val="231F20"/>
                </a:solidFill>
                <a:latin typeface="Generic4021-Regular"/>
              </a:rPr>
              <a:t>Example 8</a:t>
            </a:r>
            <a:endParaRPr lang="en-US" sz="2400" b="1" dirty="0"/>
          </a:p>
        </p:txBody>
      </p:sp>
      <p:sp>
        <p:nvSpPr>
          <p:cNvPr id="9" name="TextBox 8">
            <a:extLst>
              <a:ext uri="{FF2B5EF4-FFF2-40B4-BE49-F238E27FC236}">
                <a16:creationId xmlns:a16="http://schemas.microsoft.com/office/drawing/2014/main" id="{B227ED70-FA9C-4D0F-A800-A99DF125401F}"/>
              </a:ext>
            </a:extLst>
          </p:cNvPr>
          <p:cNvSpPr txBox="1"/>
          <p:nvPr/>
        </p:nvSpPr>
        <p:spPr>
          <a:xfrm>
            <a:off x="3563816" y="3955810"/>
            <a:ext cx="1753772" cy="461665"/>
          </a:xfrm>
          <a:prstGeom prst="rect">
            <a:avLst/>
          </a:prstGeom>
          <a:noFill/>
        </p:spPr>
        <p:txBody>
          <a:bodyPr wrap="square">
            <a:spAutoFit/>
          </a:bodyPr>
          <a:lstStyle/>
          <a:p>
            <a:r>
              <a:rPr lang="en-US" sz="2400" b="1" i="0" u="none" strike="noStrike" baseline="0" dirty="0">
                <a:solidFill>
                  <a:srgbClr val="231F20"/>
                </a:solidFill>
                <a:latin typeface="Generic4021-Regular"/>
              </a:rPr>
              <a:t>Example 9</a:t>
            </a:r>
            <a:endParaRPr lang="en-US" sz="2400" b="1" dirty="0"/>
          </a:p>
        </p:txBody>
      </p:sp>
      <p:sp>
        <p:nvSpPr>
          <p:cNvPr id="10" name="TextBox 9">
            <a:extLst>
              <a:ext uri="{FF2B5EF4-FFF2-40B4-BE49-F238E27FC236}">
                <a16:creationId xmlns:a16="http://schemas.microsoft.com/office/drawing/2014/main" id="{B6BC842B-8164-41BF-9C93-2C580E1A2CBE}"/>
              </a:ext>
            </a:extLst>
          </p:cNvPr>
          <p:cNvSpPr txBox="1"/>
          <p:nvPr/>
        </p:nvSpPr>
        <p:spPr>
          <a:xfrm>
            <a:off x="3563816" y="2770688"/>
            <a:ext cx="8267113" cy="1015663"/>
          </a:xfrm>
          <a:prstGeom prst="rect">
            <a:avLst/>
          </a:prstGeom>
          <a:noFill/>
        </p:spPr>
        <p:txBody>
          <a:bodyPr wrap="square" rtlCol="0">
            <a:spAutoFit/>
          </a:bodyPr>
          <a:lstStyle/>
          <a:p>
            <a:r>
              <a:rPr lang="en-US" sz="2000" dirty="0"/>
              <a:t>Find a positive root of the equation                        ,using the bisection method correct up three decimal places.</a:t>
            </a:r>
          </a:p>
          <a:p>
            <a:r>
              <a:rPr lang="en-US" sz="2000" dirty="0"/>
              <a:t>Answer: 0.740</a:t>
            </a:r>
          </a:p>
        </p:txBody>
      </p:sp>
      <p:graphicFrame>
        <p:nvGraphicFramePr>
          <p:cNvPr id="11" name="Object 10">
            <a:extLst>
              <a:ext uri="{FF2B5EF4-FFF2-40B4-BE49-F238E27FC236}">
                <a16:creationId xmlns:a16="http://schemas.microsoft.com/office/drawing/2014/main" id="{D88FE608-43C9-4CE0-BE60-BD3B3965C367}"/>
              </a:ext>
            </a:extLst>
          </p:cNvPr>
          <p:cNvGraphicFramePr>
            <a:graphicFrameLocks noChangeAspect="1"/>
          </p:cNvGraphicFramePr>
          <p:nvPr>
            <p:extLst>
              <p:ext uri="{D42A27DB-BD31-4B8C-83A1-F6EECF244321}">
                <p14:modId xmlns:p14="http://schemas.microsoft.com/office/powerpoint/2010/main" val="1542251853"/>
              </p:ext>
            </p:extLst>
          </p:nvPr>
        </p:nvGraphicFramePr>
        <p:xfrm>
          <a:off x="7500582" y="2878349"/>
          <a:ext cx="1030288" cy="247650"/>
        </p:xfrm>
        <a:graphic>
          <a:graphicData uri="http://schemas.openxmlformats.org/presentationml/2006/ole">
            <mc:AlternateContent xmlns:mc="http://schemas.openxmlformats.org/markup-compatibility/2006">
              <mc:Choice xmlns:v="urn:schemas-microsoft-com:vml" Requires="v">
                <p:oleObj name="Equation" r:id="rId3" imgW="583920" imgH="139680" progId="Equation.DSMT4">
                  <p:embed/>
                </p:oleObj>
              </mc:Choice>
              <mc:Fallback>
                <p:oleObj name="Equation" r:id="rId3" imgW="583920" imgH="139680" progId="Equation.DSMT4">
                  <p:embed/>
                  <p:pic>
                    <p:nvPicPr>
                      <p:cNvPr id="10" name="Object 9">
                        <a:extLst>
                          <a:ext uri="{FF2B5EF4-FFF2-40B4-BE49-F238E27FC236}">
                            <a16:creationId xmlns:a16="http://schemas.microsoft.com/office/drawing/2014/main" id="{5FE5D1F1-2036-4960-89A2-0C79523C055B}"/>
                          </a:ext>
                        </a:extLst>
                      </p:cNvPr>
                      <p:cNvPicPr/>
                      <p:nvPr/>
                    </p:nvPicPr>
                    <p:blipFill>
                      <a:blip r:embed="rId4"/>
                      <a:stretch>
                        <a:fillRect/>
                      </a:stretch>
                    </p:blipFill>
                    <p:spPr>
                      <a:xfrm>
                        <a:off x="7500582" y="2878349"/>
                        <a:ext cx="1030288" cy="247650"/>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60E5E441-B00A-4711-82EB-FD39690573CD}"/>
              </a:ext>
            </a:extLst>
          </p:cNvPr>
          <p:cNvSpPr txBox="1"/>
          <p:nvPr/>
        </p:nvSpPr>
        <p:spPr>
          <a:xfrm>
            <a:off x="3684797" y="4417475"/>
            <a:ext cx="7991388" cy="923330"/>
          </a:xfrm>
          <a:prstGeom prst="rect">
            <a:avLst/>
          </a:prstGeom>
          <a:noFill/>
        </p:spPr>
        <p:txBody>
          <a:bodyPr wrap="square">
            <a:spAutoFit/>
          </a:bodyPr>
          <a:lstStyle/>
          <a:p>
            <a:r>
              <a:rPr lang="en-US" sz="1800" dirty="0"/>
              <a:t>Find a negative root of the equation                                    ,using the bisection method correct up three decimal places.</a:t>
            </a:r>
          </a:p>
          <a:p>
            <a:r>
              <a:rPr lang="en-US" sz="1800" dirty="0"/>
              <a:t>Answer: -2.838</a:t>
            </a:r>
          </a:p>
        </p:txBody>
      </p:sp>
      <p:graphicFrame>
        <p:nvGraphicFramePr>
          <p:cNvPr id="14" name="Object 13">
            <a:extLst>
              <a:ext uri="{FF2B5EF4-FFF2-40B4-BE49-F238E27FC236}">
                <a16:creationId xmlns:a16="http://schemas.microsoft.com/office/drawing/2014/main" id="{B07576D6-141E-4241-B525-A8FBAD5F0663}"/>
              </a:ext>
            </a:extLst>
          </p:cNvPr>
          <p:cNvGraphicFramePr>
            <a:graphicFrameLocks noChangeAspect="1"/>
          </p:cNvGraphicFramePr>
          <p:nvPr>
            <p:extLst>
              <p:ext uri="{D42A27DB-BD31-4B8C-83A1-F6EECF244321}">
                <p14:modId xmlns:p14="http://schemas.microsoft.com/office/powerpoint/2010/main" val="1269115088"/>
              </p:ext>
            </p:extLst>
          </p:nvPr>
        </p:nvGraphicFramePr>
        <p:xfrm>
          <a:off x="7221182" y="4417475"/>
          <a:ext cx="1589088" cy="360362"/>
        </p:xfrm>
        <a:graphic>
          <a:graphicData uri="http://schemas.openxmlformats.org/presentationml/2006/ole">
            <mc:AlternateContent xmlns:mc="http://schemas.openxmlformats.org/markup-compatibility/2006">
              <mc:Choice xmlns:v="urn:schemas-microsoft-com:vml" Requires="v">
                <p:oleObj name="Equation" r:id="rId5" imgW="901440" imgH="203040" progId="Equation.DSMT4">
                  <p:embed/>
                </p:oleObj>
              </mc:Choice>
              <mc:Fallback>
                <p:oleObj name="Equation" r:id="rId5" imgW="901440" imgH="203040" progId="Equation.DSMT4">
                  <p:embed/>
                  <p:pic>
                    <p:nvPicPr>
                      <p:cNvPr id="11" name="Object 10">
                        <a:extLst>
                          <a:ext uri="{FF2B5EF4-FFF2-40B4-BE49-F238E27FC236}">
                            <a16:creationId xmlns:a16="http://schemas.microsoft.com/office/drawing/2014/main" id="{D88FE608-43C9-4CE0-BE60-BD3B3965C367}"/>
                          </a:ext>
                        </a:extLst>
                      </p:cNvPr>
                      <p:cNvPicPr/>
                      <p:nvPr/>
                    </p:nvPicPr>
                    <p:blipFill>
                      <a:blip r:embed="rId6"/>
                      <a:stretch>
                        <a:fillRect/>
                      </a:stretch>
                    </p:blipFill>
                    <p:spPr>
                      <a:xfrm>
                        <a:off x="7221182" y="4417475"/>
                        <a:ext cx="1589088" cy="360362"/>
                      </a:xfrm>
                      <a:prstGeom prst="rect">
                        <a:avLst/>
                      </a:prstGeom>
                    </p:spPr>
                  </p:pic>
                </p:oleObj>
              </mc:Fallback>
            </mc:AlternateContent>
          </a:graphicData>
        </a:graphic>
      </p:graphicFrame>
    </p:spTree>
    <p:extLst>
      <p:ext uri="{BB962C8B-B14F-4D97-AF65-F5344CB8AC3E}">
        <p14:creationId xmlns:p14="http://schemas.microsoft.com/office/powerpoint/2010/main" val="11102250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Regula Falsi Method ( False Position Method)</a:t>
            </a:r>
          </a:p>
        </p:txBody>
      </p:sp>
      <p:sp>
        <p:nvSpPr>
          <p:cNvPr id="4" name="TextBox 3"/>
          <p:cNvSpPr txBox="1"/>
          <p:nvPr/>
        </p:nvSpPr>
        <p:spPr>
          <a:xfrm>
            <a:off x="3515198" y="505645"/>
            <a:ext cx="7118937" cy="523220"/>
          </a:xfrm>
          <a:prstGeom prst="rect">
            <a:avLst/>
          </a:prstGeom>
          <a:noFill/>
        </p:spPr>
        <p:txBody>
          <a:bodyPr wrap="none" rtlCol="0">
            <a:spAutoFit/>
          </a:bodyPr>
          <a:lstStyle/>
          <a:p>
            <a:r>
              <a:rPr lang="en-US" sz="2800" b="1" dirty="0">
                <a:solidFill>
                  <a:srgbClr val="FF0000"/>
                </a:solidFill>
              </a:rPr>
              <a:t>Regula Falsi Method ( False Position Method</a:t>
            </a:r>
            <a:r>
              <a:rPr lang="en-US" sz="2800" dirty="0">
                <a:solidFill>
                  <a:srgbClr val="FF0000"/>
                </a:solidFill>
              </a:rPr>
              <a:t>)</a:t>
            </a:r>
          </a:p>
        </p:txBody>
      </p:sp>
      <mc:AlternateContent xmlns:mc="http://schemas.openxmlformats.org/markup-compatibility/2006" xmlns:a14="http://schemas.microsoft.com/office/drawing/2010/main">
        <mc:Choice Requires="a14">
          <p:sp>
            <p:nvSpPr>
              <p:cNvPr id="6" name="TextBox 5"/>
              <p:cNvSpPr txBox="1"/>
              <p:nvPr/>
            </p:nvSpPr>
            <p:spPr>
              <a:xfrm>
                <a:off x="3488822" y="1123837"/>
                <a:ext cx="8450259" cy="6597127"/>
              </a:xfrm>
              <a:prstGeom prst="rect">
                <a:avLst/>
              </a:prstGeom>
              <a:noFill/>
            </p:spPr>
            <p:txBody>
              <a:bodyPr wrap="square" rtlCol="0">
                <a:spAutoFit/>
              </a:bodyPr>
              <a:lstStyle/>
              <a:p>
                <a:r>
                  <a:rPr lang="en-US" sz="2000" dirty="0"/>
                  <a:t>Let f(x)=0 be given equation.</a:t>
                </a:r>
              </a:p>
              <a:p>
                <a:r>
                  <a:rPr lang="en-US" sz="2000" dirty="0"/>
                  <a:t>First we choose two points x0  and </a:t>
                </a:r>
                <a14:m>
                  <m:oMath xmlns:m="http://schemas.openxmlformats.org/officeDocument/2006/math">
                    <m:r>
                      <m:rPr>
                        <m:nor/>
                      </m:rPr>
                      <a:rPr lang="en-US" sz="2000" dirty="0"/>
                      <m:t>x</m:t>
                    </m:r>
                    <m:r>
                      <m:rPr>
                        <m:nor/>
                      </m:rPr>
                      <a:rPr lang="en-US" sz="2000" dirty="0"/>
                      <m:t>1</m:t>
                    </m:r>
                  </m:oMath>
                </a14:m>
                <a:r>
                  <a:rPr lang="en-US" sz="2000"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m:rPr>
                            <m:nor/>
                          </m:rPr>
                          <a:rPr lang="en-US" dirty="0"/>
                          <m:t>x</m:t>
                        </m:r>
                        <m:r>
                          <m:rPr>
                            <m:nor/>
                          </m:rPr>
                          <a:rPr lang="en-US" dirty="0"/>
                          <m:t>0 </m:t>
                        </m:r>
                      </m:e>
                    </m:d>
                    <m:r>
                      <a:rPr lang="en-US" b="0" i="1" smtClean="0">
                        <a:latin typeface="Cambria Math" panose="02040503050406030204" pitchFamily="18" charset="0"/>
                        <a:ea typeface="Cambria Math" panose="02040503050406030204" pitchFamily="18" charset="0"/>
                      </a:rPr>
                      <m:t>&lt;0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m:rPr>
                        <m:nor/>
                      </m:rPr>
                      <a:rPr lang="en-US" dirty="0"/>
                      <m:t>x</m:t>
                    </m:r>
                    <m:r>
                      <m:rPr>
                        <m:nor/>
                      </m:rPr>
                      <a:rPr lang="en-US" dirty="0"/>
                      <m:t>1</m:t>
                    </m:r>
                    <m:r>
                      <a:rPr lang="en-US" b="0" i="1" smtClean="0">
                        <a:latin typeface="Cambria Math" panose="02040503050406030204" pitchFamily="18" charset="0"/>
                        <a:ea typeface="Cambria Math" panose="02040503050406030204" pitchFamily="18" charset="0"/>
                      </a:rPr>
                      <m:t>)&gt;0.</m:t>
                    </m:r>
                  </m:oMath>
                </a14:m>
                <a:endParaRPr lang="en-US" sz="2000" dirty="0"/>
              </a:p>
              <a:p>
                <a:r>
                  <a:rPr lang="en-US" sz="2000" dirty="0"/>
                  <a:t>i.e.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m:rPr>
                            <m:nor/>
                          </m:rPr>
                          <a:rPr lang="en-US" sz="2000" dirty="0"/>
                          <m:t>x</m:t>
                        </m:r>
                        <m:r>
                          <m:rPr>
                            <m:nor/>
                          </m:rPr>
                          <a:rPr lang="en-US" sz="2000" dirty="0"/>
                          <m:t>0 </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m:rPr>
                            <m:nor/>
                          </m:rPr>
                          <a:rPr lang="en-US" sz="2000" dirty="0"/>
                          <m:t>x</m:t>
                        </m:r>
                        <m:r>
                          <m:rPr>
                            <m:nor/>
                          </m:rPr>
                          <a:rPr lang="en-US" sz="2000" dirty="0"/>
                          <m:t>1 </m:t>
                        </m:r>
                      </m:e>
                    </m:d>
                    <m:r>
                      <a:rPr lang="en-US" sz="2000" b="0" i="1" smtClean="0">
                        <a:latin typeface="Cambria Math" panose="02040503050406030204" pitchFamily="18" charset="0"/>
                        <a:ea typeface="Cambria Math" panose="02040503050406030204" pitchFamily="18" charset="0"/>
                      </a:rPr>
                      <m:t>&lt;0.</m:t>
                    </m:r>
                  </m:oMath>
                </a14:m>
                <a:endParaRPr lang="en-US" sz="2000" b="0" dirty="0">
                  <a:ea typeface="Cambria Math" panose="02040503050406030204" pitchFamily="18" charset="0"/>
                </a:endParaRPr>
              </a:p>
              <a:p>
                <a:r>
                  <a:rPr lang="en-US" sz="2000" dirty="0"/>
                  <a:t>In other words we can also say that the graph of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sz="2000" dirty="0"/>
                  <a:t> crosses the x-axis between these two points</a:t>
                </a:r>
                <a14:m>
                  <m:oMath xmlns:m="http://schemas.openxmlformats.org/officeDocument/2006/math">
                    <m:r>
                      <a:rPr lang="en-US" sz="2000" b="0" i="0" dirty="0" smtClean="0">
                        <a:latin typeface="Cambria Math" panose="02040503050406030204" pitchFamily="18" charset="0"/>
                      </a:rPr>
                      <m:t> </m:t>
                    </m:r>
                    <m:r>
                      <m:rPr>
                        <m:nor/>
                      </m:rPr>
                      <a:rPr lang="en-US" sz="2000" dirty="0"/>
                      <m:t>x</m:t>
                    </m:r>
                    <m:r>
                      <m:rPr>
                        <m:nor/>
                      </m:rPr>
                      <a:rPr lang="en-US" sz="2000" dirty="0"/>
                      <m:t>0</m:t>
                    </m:r>
                  </m:oMath>
                </a14:m>
                <a:r>
                  <a:rPr lang="en-US" sz="2000" dirty="0"/>
                  <a:t> and</a:t>
                </a:r>
                <a14:m>
                  <m:oMath xmlns:m="http://schemas.openxmlformats.org/officeDocument/2006/math">
                    <m:r>
                      <a:rPr lang="en-US" sz="2000" b="0" i="0" dirty="0" smtClean="0">
                        <a:latin typeface="Cambria Math" panose="02040503050406030204" pitchFamily="18" charset="0"/>
                      </a:rPr>
                      <m:t> </m:t>
                    </m:r>
                    <m:r>
                      <m:rPr>
                        <m:nor/>
                      </m:rPr>
                      <a:rPr lang="en-US" sz="2000" dirty="0"/>
                      <m:t>x</m:t>
                    </m:r>
                    <m:r>
                      <m:rPr>
                        <m:nor/>
                      </m:rPr>
                      <a:rPr lang="en-US" sz="2000" dirty="0"/>
                      <m:t>1</m:t>
                    </m:r>
                  </m:oMath>
                </a14:m>
                <a:r>
                  <a:rPr lang="en-US" sz="2000" dirty="0"/>
                  <a:t>.</a:t>
                </a:r>
              </a:p>
              <a:p>
                <a:r>
                  <a:rPr lang="en-US" sz="2000" dirty="0"/>
                  <a:t> </a:t>
                </a:r>
              </a:p>
              <a:p>
                <a:endParaRPr lang="en-US" sz="2000" dirty="0"/>
              </a:p>
              <a:p>
                <a:r>
                  <a:rPr lang="en-US" sz="2000" dirty="0"/>
                  <a:t>The equation of the chord joining the Points A[x0 ,f(x0)] and B(x1 ,f(x1)]  is</a:t>
                </a:r>
              </a:p>
              <a:p>
                <a:endParaRPr lang="en-US" dirty="0"/>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𝑦</m:t>
                          </m:r>
                          <m:r>
                            <a:rPr lang="en-US" i="1">
                              <a:latin typeface="Cambria Math" panose="02040503050406030204" pitchFamily="18" charset="0"/>
                            </a:rPr>
                            <m:t>−</m:t>
                          </m:r>
                          <m:r>
                            <m:rPr>
                              <m:nor/>
                            </m:rPr>
                            <a:rPr lang="en-US">
                              <a:latin typeface="Cambria Math" panose="02040503050406030204" pitchFamily="18" charset="0"/>
                            </a:rPr>
                            <m:t>y</m:t>
                          </m:r>
                          <m:r>
                            <m:rPr>
                              <m:nor/>
                            </m:rPr>
                            <a:rPr lang="en-US" dirty="0"/>
                            <m:t>0</m:t>
                          </m:r>
                        </m:num>
                        <m:den>
                          <m:r>
                            <m:rPr>
                              <m:nor/>
                            </m:rPr>
                            <a:rPr lang="en-US">
                              <a:latin typeface="Cambria Math" panose="02040503050406030204" pitchFamily="18" charset="0"/>
                            </a:rPr>
                            <m:t>y</m:t>
                          </m:r>
                          <m:r>
                            <m:rPr>
                              <m:nor/>
                            </m:rPr>
                            <a:rPr lang="en-US" dirty="0"/>
                            <m:t>1</m:t>
                          </m:r>
                          <m:r>
                            <a:rPr lang="en-US" i="1">
                              <a:latin typeface="Cambria Math" panose="02040503050406030204" pitchFamily="18" charset="0"/>
                            </a:rPr>
                            <m:t>−</m:t>
                          </m:r>
                          <m:r>
                            <m:rPr>
                              <m:nor/>
                            </m:rPr>
                            <a:rPr lang="en-US">
                              <a:latin typeface="Cambria Math" panose="02040503050406030204" pitchFamily="18" charset="0"/>
                            </a:rPr>
                            <m:t>y</m:t>
                          </m:r>
                          <m:r>
                            <m:rPr>
                              <m:nor/>
                            </m:rPr>
                            <a:rPr lang="en-US" dirty="0"/>
                            <m:t>0 </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nor/>
                            </m:rPr>
                            <a:rPr lang="en-US" dirty="0"/>
                            <m:t>x</m:t>
                          </m:r>
                          <m:r>
                            <m:rPr>
                              <m:nor/>
                            </m:rPr>
                            <a:rPr lang="en-US" dirty="0"/>
                            <m:t> </m:t>
                          </m:r>
                          <m:r>
                            <a:rPr lang="en-US" i="1">
                              <a:latin typeface="Cambria Math" panose="02040503050406030204" pitchFamily="18" charset="0"/>
                            </a:rPr>
                            <m:t>−</m:t>
                          </m:r>
                          <m:r>
                            <m:rPr>
                              <m:nor/>
                            </m:rPr>
                            <a:rPr lang="en-US" dirty="0"/>
                            <m:t>x</m:t>
                          </m:r>
                          <m:r>
                            <m:rPr>
                              <m:nor/>
                            </m:rPr>
                            <a:rPr lang="en-US" dirty="0"/>
                            <m:t>0</m:t>
                          </m:r>
                        </m:num>
                        <m:den>
                          <m:r>
                            <m:rPr>
                              <m:nor/>
                            </m:rPr>
                            <a:rPr lang="en-US" dirty="0"/>
                            <m:t>x</m:t>
                          </m:r>
                          <m:r>
                            <m:rPr>
                              <m:nor/>
                            </m:rPr>
                            <a:rPr lang="en-US" dirty="0"/>
                            <m:t>1 </m:t>
                          </m:r>
                          <m:r>
                            <a:rPr lang="en-US" b="0" i="1" smtClean="0">
                              <a:latin typeface="Cambria Math" panose="02040503050406030204" pitchFamily="18" charset="0"/>
                            </a:rPr>
                            <m:t>−</m:t>
                          </m:r>
                          <m:r>
                            <m:rPr>
                              <m:nor/>
                            </m:rPr>
                            <a:rPr lang="en-US" dirty="0"/>
                            <m:t>x</m:t>
                          </m:r>
                          <m:r>
                            <m:rPr>
                              <m:nor/>
                            </m:rPr>
                            <a:rPr lang="en-US" dirty="0"/>
                            <m:t>0 </m:t>
                          </m:r>
                        </m:den>
                      </m:f>
                    </m:oMath>
                  </m:oMathPara>
                </a14:m>
                <a:endParaRPr lang="en-US" b="0"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m:rPr>
                              <m:nor/>
                            </m:rPr>
                            <a:rPr lang="en-US" dirty="0"/>
                            <m:t>x</m:t>
                          </m:r>
                          <m:r>
                            <m:rPr>
                              <m:nor/>
                            </m:rPr>
                            <a:rPr lang="en-US" dirty="0"/>
                            <m:t>0 </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d>
                            <m:dPr>
                              <m:ctrlPr>
                                <a:rPr lang="en-US" b="0" i="1" smtClean="0">
                                  <a:latin typeface="Cambria Math" panose="02040503050406030204" pitchFamily="18" charset="0"/>
                                </a:rPr>
                              </m:ctrlPr>
                            </m:dPr>
                            <m:e>
                              <m:r>
                                <m:rPr>
                                  <m:nor/>
                                </m:rPr>
                                <a:rPr lang="en-US" dirty="0"/>
                                <m:t>x</m:t>
                              </m:r>
                              <m:r>
                                <m:rPr>
                                  <m:nor/>
                                </m:rPr>
                                <a:rPr lang="en-US" dirty="0"/>
                                <m:t>1 </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m:rPr>
                                  <m:nor/>
                                </m:rPr>
                                <a:rPr lang="en-US" dirty="0"/>
                                <m:t>x</m:t>
                              </m:r>
                              <m:r>
                                <m:rPr>
                                  <m:nor/>
                                </m:rPr>
                                <a:rPr lang="en-US" dirty="0"/>
                                <m:t>0 </m:t>
                              </m:r>
                            </m:e>
                          </m:d>
                        </m:num>
                        <m:den>
                          <m:r>
                            <m:rPr>
                              <m:nor/>
                            </m:rPr>
                            <a:rPr lang="en-US" dirty="0"/>
                            <m:t>x</m:t>
                          </m:r>
                          <m:r>
                            <m:rPr>
                              <m:nor/>
                            </m:rPr>
                            <a:rPr lang="en-US" dirty="0"/>
                            <m:t>1 </m:t>
                          </m:r>
                          <m:r>
                            <a:rPr lang="en-US" b="0" i="1" smtClean="0">
                              <a:latin typeface="Cambria Math" panose="02040503050406030204" pitchFamily="18" charset="0"/>
                            </a:rPr>
                            <m:t>−</m:t>
                          </m:r>
                          <m:r>
                            <m:rPr>
                              <m:nor/>
                            </m:rPr>
                            <a:rPr lang="en-US" dirty="0"/>
                            <m:t>x</m:t>
                          </m:r>
                          <m:r>
                            <m:rPr>
                              <m:nor/>
                            </m:rPr>
                            <a:rPr lang="en-US" dirty="0"/>
                            <m:t>0 </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m:rPr>
                              <m:nor/>
                            </m:rPr>
                            <a:rPr lang="en-US" dirty="0"/>
                            <m:t>x</m:t>
                          </m:r>
                          <m:r>
                            <m:rPr>
                              <m:nor/>
                            </m:rPr>
                            <a:rPr lang="en-US" dirty="0"/>
                            <m:t>0 </m:t>
                          </m:r>
                        </m:e>
                      </m:d>
                    </m:oMath>
                  </m:oMathPara>
                </a14:m>
                <a:endParaRPr lang="en-US" b="0" dirty="0"/>
              </a:p>
              <a:p>
                <a:r>
                  <a:rPr lang="en-US" b="0" dirty="0"/>
                  <a:t>                                                   </a:t>
                </a:r>
              </a:p>
              <a:p>
                <a:r>
                  <a:rPr lang="en-US" dirty="0"/>
                  <a:t>                                                    </a:t>
                </a:r>
                <a:r>
                  <a:rPr lang="en-US" b="0" dirty="0"/>
                  <a:t>0</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m:rPr>
                            <m:nor/>
                          </m:rPr>
                          <a:rPr lang="en-US" dirty="0"/>
                          <m:t>x</m:t>
                        </m:r>
                        <m:r>
                          <m:rPr>
                            <m:nor/>
                          </m:rPr>
                          <a:rPr lang="en-US" dirty="0"/>
                          <m:t>0 </m:t>
                        </m:r>
                      </m:e>
                    </m:d>
                    <m:f>
                      <m:fPr>
                        <m:ctrlPr>
                          <a:rPr lang="en-US" i="1">
                            <a:latin typeface="Cambria Math" panose="02040503050406030204" pitchFamily="18" charset="0"/>
                          </a:rPr>
                        </m:ctrlPr>
                      </m:fPr>
                      <m:num>
                        <m:r>
                          <a:rPr lang="en-US" i="1" dirty="0">
                            <a:latin typeface="Cambria Math" panose="02040503050406030204" pitchFamily="18" charset="0"/>
                          </a:rPr>
                          <m:t>(</m:t>
                        </m:r>
                        <m:r>
                          <m:rPr>
                            <m:nor/>
                          </m:rPr>
                          <a:rPr lang="en-US" dirty="0"/>
                          <m:t>x</m:t>
                        </m:r>
                        <m:r>
                          <m:rPr>
                            <m:nor/>
                          </m:rPr>
                          <a:rPr lang="en-US" dirty="0"/>
                          <m:t>1 </m:t>
                        </m:r>
                        <m:r>
                          <a:rPr lang="en-US" i="1">
                            <a:latin typeface="Cambria Math" panose="02040503050406030204" pitchFamily="18" charset="0"/>
                          </a:rPr>
                          <m:t>−</m:t>
                        </m:r>
                        <m:r>
                          <m:rPr>
                            <m:nor/>
                          </m:rPr>
                          <a:rPr lang="en-US" dirty="0"/>
                          <m:t>x</m:t>
                        </m:r>
                        <m:r>
                          <m:rPr>
                            <m:nor/>
                          </m:rPr>
                          <a:rPr lang="en-US" dirty="0"/>
                          <m:t>0</m:t>
                        </m:r>
                        <m:r>
                          <a:rPr lang="en-US" i="1" dirty="0">
                            <a:latin typeface="Cambria Math" panose="02040503050406030204" pitchFamily="18" charset="0"/>
                          </a:rPr>
                          <m:t>)</m:t>
                        </m:r>
                      </m:num>
                      <m:den>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1 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m:rPr>
                            <m:nor/>
                          </m:rPr>
                          <a:rPr lang="en-US" dirty="0"/>
                          <m:t>x</m:t>
                        </m:r>
                        <m:r>
                          <m:rPr>
                            <m:nor/>
                          </m:rPr>
                          <a:rPr lang="en-US" dirty="0"/>
                          <m:t>0 </m:t>
                        </m:r>
                      </m:e>
                    </m:d>
                  </m:oMath>
                </a14:m>
                <a:endParaRPr lang="en-US" b="0" dirty="0"/>
              </a:p>
              <a:p>
                <a:endParaRPr lang="en-US" b="0" dirty="0"/>
              </a:p>
              <a:p>
                <a:pPr algn="ctr"/>
                <a:r>
                  <a:rPr lang="en-US" dirty="0"/>
                  <a:t> </a:t>
                </a:r>
                <a14:m>
                  <m:oMath xmlns:m="http://schemas.openxmlformats.org/officeDocument/2006/math">
                    <m:r>
                      <m:rPr>
                        <m:nor/>
                      </m:rPr>
                      <a:rPr lang="en-US" dirty="0"/>
                      <m:t>x</m:t>
                    </m:r>
                    <m:r>
                      <m:rPr>
                        <m:nor/>
                      </m:rPr>
                      <a:rPr lang="en-US" dirty="0"/>
                      <m:t>0</m:t>
                    </m:r>
                    <m:r>
                      <a:rPr lang="en-US" i="1" dirty="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f>
                      <m:fPr>
                        <m:ctrlPr>
                          <a:rPr lang="en-US" i="1">
                            <a:latin typeface="Cambria Math" panose="02040503050406030204" pitchFamily="18" charset="0"/>
                          </a:rPr>
                        </m:ctrlPr>
                      </m:fPr>
                      <m:num>
                        <m:r>
                          <a:rPr lang="en-US" i="1" dirty="0">
                            <a:latin typeface="Cambria Math" panose="02040503050406030204" pitchFamily="18" charset="0"/>
                          </a:rPr>
                          <m:t>(</m:t>
                        </m:r>
                        <m:r>
                          <m:rPr>
                            <m:nor/>
                          </m:rPr>
                          <a:rPr lang="en-US" dirty="0"/>
                          <m:t>x</m:t>
                        </m:r>
                        <m:r>
                          <m:rPr>
                            <m:nor/>
                          </m:rPr>
                          <a:rPr lang="en-US" dirty="0"/>
                          <m:t>1 </m:t>
                        </m:r>
                        <m:r>
                          <a:rPr lang="en-US" i="1">
                            <a:latin typeface="Cambria Math" panose="02040503050406030204" pitchFamily="18" charset="0"/>
                          </a:rPr>
                          <m:t>−</m:t>
                        </m:r>
                        <m:r>
                          <m:rPr>
                            <m:nor/>
                          </m:rPr>
                          <a:rPr lang="en-US" dirty="0"/>
                          <m:t>x</m:t>
                        </m:r>
                        <m:r>
                          <m:rPr>
                            <m:nor/>
                          </m:rPr>
                          <a:rPr lang="en-US" dirty="0"/>
                          <m:t>0</m:t>
                        </m:r>
                        <m:r>
                          <a:rPr lang="en-US" i="1" dirty="0">
                            <a:latin typeface="Cambria Math" panose="02040503050406030204" pitchFamily="18" charset="0"/>
                          </a:rPr>
                          <m:t>)</m:t>
                        </m:r>
                      </m:num>
                      <m:den>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1 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den>
                    </m:f>
                    <m:r>
                      <a:rPr lang="en-US" i="1">
                        <a:latin typeface="Cambria Math" panose="02040503050406030204" pitchFamily="18" charset="0"/>
                      </a:rPr>
                      <m:t>=</m:t>
                    </m:r>
                    <m:r>
                      <a:rPr lang="en-US" i="1">
                        <a:latin typeface="Cambria Math" panose="02040503050406030204" pitchFamily="18" charset="0"/>
                      </a:rPr>
                      <m:t>𝑥</m:t>
                    </m:r>
                  </m:oMath>
                </a14:m>
                <a:endParaRPr lang="en-US" b="0" i="1" dirty="0">
                  <a:latin typeface="Cambria Math" panose="02040503050406030204" pitchFamily="18" charset="0"/>
                </a:endParaRPr>
              </a:p>
              <a:p>
                <a:r>
                  <a:rPr lang="en-US" dirty="0"/>
                  <a:t>                                                   </a:t>
                </a:r>
              </a:p>
              <a:p>
                <a:endParaRPr lang="en-US" b="0" dirty="0"/>
              </a:p>
              <a:p>
                <a:endParaRPr lang="en-US" sz="1100" b="0"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488822" y="1123837"/>
                <a:ext cx="8450259" cy="6597127"/>
              </a:xfrm>
              <a:prstGeom prst="rect">
                <a:avLst/>
              </a:prstGeom>
              <a:blipFill>
                <a:blip r:embed="rId2"/>
                <a:stretch>
                  <a:fillRect l="-721" t="-46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C11CE39-2868-44A2-A0C6-827D458F7A8B}" type="slidenum">
              <a:rPr lang="en-IN" smtClean="0"/>
              <a:pPr/>
              <a:t>94</a:t>
            </a:fld>
            <a:endParaRPr lang="en-IN" dirty="0"/>
          </a:p>
        </p:txBody>
      </p:sp>
    </p:spTree>
    <p:extLst>
      <p:ext uri="{BB962C8B-B14F-4D97-AF65-F5344CB8AC3E}">
        <p14:creationId xmlns:p14="http://schemas.microsoft.com/office/powerpoint/2010/main" val="1974588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11CE39-2868-44A2-A0C6-827D458F7A8B}" type="slidenum">
              <a:rPr lang="en-IN" smtClean="0"/>
              <a:pPr/>
              <a:t>95</a:t>
            </a:fld>
            <a:endParaRPr lang="en-IN" dirty="0"/>
          </a:p>
        </p:txBody>
      </p:sp>
      <p:pic>
        <p:nvPicPr>
          <p:cNvPr id="4" name="Picture 3">
            <a:extLst>
              <a:ext uri="{FF2B5EF4-FFF2-40B4-BE49-F238E27FC236}">
                <a16:creationId xmlns:a16="http://schemas.microsoft.com/office/drawing/2014/main" id="{FE3B5C3E-C3D9-4826-9C05-0840ACF7E855}"/>
              </a:ext>
            </a:extLst>
          </p:cNvPr>
          <p:cNvPicPr>
            <a:picLocks noChangeAspect="1"/>
          </p:cNvPicPr>
          <p:nvPr/>
        </p:nvPicPr>
        <p:blipFill>
          <a:blip r:embed="rId2"/>
          <a:stretch>
            <a:fillRect/>
          </a:stretch>
        </p:blipFill>
        <p:spPr>
          <a:xfrm>
            <a:off x="2942335" y="835651"/>
            <a:ext cx="5529115" cy="4833629"/>
          </a:xfrm>
          <a:prstGeom prst="rect">
            <a:avLst/>
          </a:prstGeom>
        </p:spPr>
      </p:pic>
    </p:spTree>
    <p:extLst>
      <p:ext uri="{BB962C8B-B14F-4D97-AF65-F5344CB8AC3E}">
        <p14:creationId xmlns:p14="http://schemas.microsoft.com/office/powerpoint/2010/main" val="686286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3474483" y="639628"/>
                <a:ext cx="8229600" cy="2215991"/>
              </a:xfrm>
              <a:prstGeom prst="rect">
                <a:avLst/>
              </a:prstGeom>
              <a:noFill/>
            </p:spPr>
            <p:txBody>
              <a:bodyPr wrap="square" rtlCol="0">
                <a:spAutoFit/>
              </a:bodyPr>
              <a:lstStyle/>
              <a:p>
                <a:r>
                  <a:rPr lang="en-US" sz="2000" dirty="0"/>
                  <a:t>Actually in this method we replace the curve AB by the chord AB joining the points A and B and take the point of intersection of the chord with the x-axis as an approximation to the root.</a:t>
                </a:r>
              </a:p>
              <a:p>
                <a:endParaRPr lang="en-US" sz="2000" dirty="0"/>
              </a:p>
              <a:p>
                <a:r>
                  <a:rPr lang="en-US" sz="2000" dirty="0"/>
                  <a:t>Here the point of intersection is obtained by setting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=0</m:t>
                    </m:r>
                  </m:oMath>
                </a14:m>
                <a:r>
                  <a:rPr lang="en-US" sz="2000" dirty="0"/>
                  <a:t> in equation (1), which gives </a:t>
                </a: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474483" y="639628"/>
                <a:ext cx="8229600" cy="2215991"/>
              </a:xfrm>
              <a:prstGeom prst="rect">
                <a:avLst/>
              </a:prstGeom>
              <a:blipFill>
                <a:blip r:embed="rId2"/>
                <a:stretch>
                  <a:fillRect l="-815" t="-1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952778" y="2578364"/>
                <a:ext cx="7986809" cy="1299587"/>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f>
                        <m:fPr>
                          <m:ctrlPr>
                            <a:rPr lang="en-US" i="1">
                              <a:latin typeface="Cambria Math" panose="02040503050406030204" pitchFamily="18" charset="0"/>
                            </a:rPr>
                          </m:ctrlPr>
                        </m:fPr>
                        <m:num>
                          <m:d>
                            <m:dPr>
                              <m:ctrlPr>
                                <a:rPr lang="en-US" i="1" dirty="0">
                                  <a:latin typeface="Cambria Math" panose="02040503050406030204" pitchFamily="18" charset="0"/>
                                </a:rPr>
                              </m:ctrlPr>
                            </m:dPr>
                            <m:e>
                              <m:r>
                                <m:rPr>
                                  <m:nor/>
                                </m:rPr>
                                <a:rPr lang="en-US" dirty="0"/>
                                <m:t>x</m:t>
                              </m:r>
                              <m:r>
                                <m:rPr>
                                  <m:nor/>
                                </m:rPr>
                                <a:rPr lang="en-US" dirty="0"/>
                                <m:t>1 </m:t>
                              </m:r>
                              <m:r>
                                <a:rPr lang="en-US" i="1">
                                  <a:latin typeface="Cambria Math" panose="02040503050406030204" pitchFamily="18" charset="0"/>
                                </a:rPr>
                                <m:t>−</m:t>
                              </m:r>
                              <m:r>
                                <m:rPr>
                                  <m:nor/>
                                </m:rPr>
                                <a:rPr lang="en-US" dirty="0"/>
                                <m:t>x</m:t>
                              </m:r>
                              <m:r>
                                <m:rPr>
                                  <m:nor/>
                                </m:rPr>
                                <a:rPr lang="en-US" dirty="0"/>
                                <m:t>0</m:t>
                              </m:r>
                            </m:e>
                          </m:d>
                        </m:num>
                        <m:den>
                          <m:d>
                            <m:dPr>
                              <m:ctrlPr>
                                <a:rPr lang="en-US" i="1" dirty="0">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1 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e>
                          </m:d>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nor/>
                            </m:rPr>
                            <a:rPr lang="en-US" dirty="0"/>
                            <m:t>x</m:t>
                          </m:r>
                          <m:r>
                            <m:rPr>
                              <m:nor/>
                            </m:rPr>
                            <a:rPr lang="en-US" dirty="0"/>
                            <m:t>0 </m:t>
                          </m:r>
                        </m:e>
                      </m:d>
                      <m:r>
                        <a:rPr lang="en-US" i="1" dirty="0">
                          <a:latin typeface="Cambria Math" panose="02040503050406030204" pitchFamily="18" charset="0"/>
                        </a:rPr>
                        <m:t>              </m:t>
                      </m:r>
                      <m:r>
                        <a:rPr lang="en-US" dirty="0">
                          <a:latin typeface="Cambria Math" panose="02040503050406030204" pitchFamily="18" charset="0"/>
                        </a:rPr>
                        <m:t>[</m:t>
                      </m:r>
                      <m:r>
                        <m:rPr>
                          <m:sty m:val="p"/>
                        </m:rPr>
                        <a:rPr lang="en-US" dirty="0">
                          <a:latin typeface="Cambria Math" panose="02040503050406030204" pitchFamily="18" charset="0"/>
                        </a:rPr>
                        <m:t>because</m:t>
                      </m:r>
                      <m:r>
                        <a:rPr lang="en-US" dirty="0">
                          <a:latin typeface="Cambria Math" panose="02040503050406030204" pitchFamily="18" charset="0"/>
                        </a:rPr>
                        <m:t> </m:t>
                      </m:r>
                      <m:r>
                        <m:rPr>
                          <m:sty m:val="p"/>
                        </m:rPr>
                        <a:rPr lang="en-US" dirty="0">
                          <a:latin typeface="Cambria Math" panose="02040503050406030204" pitchFamily="18" charset="0"/>
                        </a:rPr>
                        <m:t>y</m:t>
                      </m:r>
                      <m:r>
                        <a:rPr lang="en-US" dirty="0">
                          <a:latin typeface="Cambria Math" panose="02040503050406030204" pitchFamily="18" charset="0"/>
                        </a:rPr>
                        <m:t> =  0</m:t>
                      </m:r>
                      <m:r>
                        <m:rPr>
                          <m:nor/>
                        </m:rPr>
                        <a:rPr lang="en-US" dirty="0" smtClean="0"/>
                        <m:t>]</m:t>
                      </m:r>
                    </m:oMath>
                  </m:oMathPara>
                </a14:m>
                <a:endParaRPr lang="en-US" dirty="0"/>
              </a:p>
              <a:p>
                <a:pPr/>
                <a14:m>
                  <m:oMathPara xmlns:m="http://schemas.openxmlformats.org/officeDocument/2006/math">
                    <m:oMathParaPr>
                      <m:jc m:val="center"/>
                    </m:oMathParaPr>
                    <m:oMath xmlns:m="http://schemas.openxmlformats.org/officeDocument/2006/math">
                      <m:r>
                        <m:rPr>
                          <m:nor/>
                        </m:rPr>
                        <a:rPr lang="en-US" dirty="0" smtClean="0"/>
                        <m:t>x</m:t>
                      </m:r>
                      <m:r>
                        <m:rPr>
                          <m:nor/>
                        </m:rPr>
                        <a:rPr lang="en-US" dirty="0" smtClean="0"/>
                        <m:t>0</m:t>
                      </m:r>
                      <m:r>
                        <a:rPr lang="en-US" i="1" dirty="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f>
                        <m:fPr>
                          <m:ctrlPr>
                            <a:rPr lang="en-US" i="1">
                              <a:latin typeface="Cambria Math" panose="02040503050406030204" pitchFamily="18" charset="0"/>
                            </a:rPr>
                          </m:ctrlPr>
                        </m:fPr>
                        <m:num>
                          <m:r>
                            <a:rPr lang="en-US" i="1" dirty="0">
                              <a:latin typeface="Cambria Math" panose="02040503050406030204" pitchFamily="18" charset="0"/>
                            </a:rPr>
                            <m:t>(</m:t>
                          </m:r>
                          <m:r>
                            <m:rPr>
                              <m:nor/>
                            </m:rPr>
                            <a:rPr lang="en-US" dirty="0"/>
                            <m:t>x</m:t>
                          </m:r>
                          <m:r>
                            <m:rPr>
                              <m:nor/>
                            </m:rPr>
                            <a:rPr lang="en-US" dirty="0"/>
                            <m:t>1 </m:t>
                          </m:r>
                          <m:r>
                            <a:rPr lang="en-US" i="1">
                              <a:latin typeface="Cambria Math" panose="02040503050406030204" pitchFamily="18" charset="0"/>
                            </a:rPr>
                            <m:t>−</m:t>
                          </m:r>
                          <m:r>
                            <m:rPr>
                              <m:nor/>
                            </m:rPr>
                            <a:rPr lang="en-US" dirty="0"/>
                            <m:t>x</m:t>
                          </m:r>
                          <m:r>
                            <m:rPr>
                              <m:nor/>
                            </m:rPr>
                            <a:rPr lang="en-US" dirty="0"/>
                            <m:t>0</m:t>
                          </m:r>
                          <m:r>
                            <a:rPr lang="en-US" i="1" dirty="0">
                              <a:latin typeface="Cambria Math" panose="02040503050406030204" pitchFamily="18" charset="0"/>
                            </a:rPr>
                            <m:t>)</m:t>
                          </m:r>
                        </m:num>
                        <m:den>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1 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den>
                      </m:f>
                      <m:r>
                        <a:rPr lang="en-US" i="1">
                          <a:latin typeface="Cambria Math" panose="02040503050406030204" pitchFamily="18" charset="0"/>
                        </a:rPr>
                        <m:t>=</m:t>
                      </m:r>
                      <m:r>
                        <a:rPr lang="en-US" i="1">
                          <a:latin typeface="Cambria Math" panose="02040503050406030204" pitchFamily="18" charset="0"/>
                        </a:rPr>
                        <m:t>𝑥</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952778" y="2578364"/>
                <a:ext cx="7986809" cy="12995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953973" y="3816225"/>
                <a:ext cx="7399848" cy="2130327"/>
              </a:xfrm>
              <a:prstGeom prst="rect">
                <a:avLst/>
              </a:prstGeom>
            </p:spPr>
            <p:txBody>
              <a:bodyPr wrap="square">
                <a:spAutoFit/>
              </a:bodyPr>
              <a:lstStyle/>
              <a:p>
                <a:r>
                  <a:rPr lang="en-US" dirty="0"/>
                  <a:t>                                         </a:t>
                </a:r>
              </a:p>
              <a:p>
                <a:r>
                  <a:rPr lang="en-US" dirty="0"/>
                  <a:t>                                                      </a:t>
                </a:r>
              </a:p>
              <a:p>
                <a:r>
                  <a:rPr lang="en-US" dirty="0"/>
                  <a:t>                                                </a:t>
                </a:r>
                <a14:m>
                  <m:oMath xmlns:m="http://schemas.openxmlformats.org/officeDocument/2006/math">
                    <m:r>
                      <m:rPr>
                        <m:nor/>
                      </m:rPr>
                      <a:rPr lang="en-US" dirty="0" smtClean="0"/>
                      <m:t>X</m:t>
                    </m:r>
                    <m:r>
                      <m:rPr>
                        <m:nor/>
                      </m:rPr>
                      <a:rPr lang="en-US" dirty="0" smtClean="0"/>
                      <m:t>  =  </m:t>
                    </m:r>
                    <m:r>
                      <m:rPr>
                        <m:nor/>
                      </m:rPr>
                      <a:rPr lang="en-US" dirty="0" smtClean="0"/>
                      <m:t>x</m:t>
                    </m:r>
                    <m:r>
                      <m:rPr>
                        <m:nor/>
                      </m:rPr>
                      <a:rPr lang="en-US" dirty="0" smtClean="0"/>
                      <m:t>0</m:t>
                    </m:r>
                    <m:r>
                      <a:rPr lang="en-US" i="1">
                        <a:latin typeface="Cambria Math" panose="02040503050406030204" pitchFamily="18" charset="0"/>
                      </a:rPr>
                      <m:t>−</m:t>
                    </m:r>
                    <m:f>
                      <m:fPr>
                        <m:ctrlPr>
                          <a:rPr lang="en-US" i="1">
                            <a:latin typeface="Cambria Math" panose="02040503050406030204" pitchFamily="18" charset="0"/>
                          </a:rPr>
                        </m:ctrlPr>
                      </m:fPr>
                      <m:num>
                        <m:d>
                          <m:dPr>
                            <m:ctrlPr>
                              <a:rPr lang="en-US" i="1" dirty="0">
                                <a:latin typeface="Cambria Math" panose="02040503050406030204" pitchFamily="18" charset="0"/>
                              </a:rPr>
                            </m:ctrlPr>
                          </m:dPr>
                          <m:e>
                            <m:r>
                              <m:rPr>
                                <m:nor/>
                              </m:rPr>
                              <a:rPr lang="en-US" dirty="0"/>
                              <m:t>x</m:t>
                            </m:r>
                            <m:r>
                              <m:rPr>
                                <m:nor/>
                              </m:rPr>
                              <a:rPr lang="en-US" dirty="0"/>
                              <m:t>1 </m:t>
                            </m:r>
                            <m:r>
                              <a:rPr lang="en-US" i="1">
                                <a:latin typeface="Cambria Math" panose="02040503050406030204" pitchFamily="18" charset="0"/>
                              </a:rPr>
                              <m:t>−</m:t>
                            </m:r>
                            <m:r>
                              <m:rPr>
                                <m:nor/>
                              </m:rPr>
                              <a:rPr lang="en-US" dirty="0"/>
                              <m:t>x</m:t>
                            </m:r>
                            <m:r>
                              <m:rPr>
                                <m:nor/>
                              </m:rPr>
                              <a:rPr lang="en-US" dirty="0"/>
                              <m:t>0</m:t>
                            </m:r>
                          </m:e>
                        </m:d>
                      </m:num>
                      <m:den>
                        <m:d>
                          <m:dPr>
                            <m:ctrlPr>
                              <a:rPr lang="en-US" i="1" dirty="0">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1 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e>
                        </m:d>
                      </m:den>
                    </m:f>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oMath>
                </a14:m>
                <a:endParaRPr lang="en-US" b="0" dirty="0"/>
              </a:p>
              <a:p>
                <a:endParaRPr lang="en-US" b="0" dirty="0"/>
              </a:p>
              <a:p>
                <a14:m>
                  <m:oMath xmlns:m="http://schemas.openxmlformats.org/officeDocument/2006/math">
                    <m:r>
                      <m:rPr>
                        <m:nor/>
                      </m:rPr>
                      <a:rPr lang="en-US" b="0" i="0" dirty="0" smtClean="0"/>
                      <m:t>                                                      </m:t>
                    </m:r>
                    <m:r>
                      <m:rPr>
                        <m:nor/>
                      </m:rPr>
                      <a:rPr lang="en-US" dirty="0"/>
                      <m:t>x</m:t>
                    </m:r>
                    <m:r>
                      <m:rPr>
                        <m:nor/>
                      </m:rPr>
                      <a:rPr lang="en-US" b="0" i="0" dirty="0" smtClean="0"/>
                      <m:t>2</m:t>
                    </m:r>
                    <m:r>
                      <m:rPr>
                        <m:nor/>
                      </m:rPr>
                      <a:rPr lang="en-US" dirty="0"/>
                      <m:t>=  </m:t>
                    </m:r>
                    <m:r>
                      <m:rPr>
                        <m:nor/>
                      </m:rPr>
                      <a:rPr lang="en-US" dirty="0"/>
                      <m:t>x</m:t>
                    </m:r>
                    <m:r>
                      <m:rPr>
                        <m:nor/>
                      </m:rPr>
                      <a:rPr lang="en-US" dirty="0"/>
                      <m:t>0</m:t>
                    </m:r>
                    <m:r>
                      <a:rPr lang="en-US" i="1">
                        <a:latin typeface="Cambria Math" panose="02040503050406030204" pitchFamily="18" charset="0"/>
                      </a:rPr>
                      <m:t>−</m:t>
                    </m:r>
                    <m:f>
                      <m:fPr>
                        <m:ctrlPr>
                          <a:rPr lang="en-US" i="1">
                            <a:latin typeface="Cambria Math" panose="02040503050406030204" pitchFamily="18" charset="0"/>
                          </a:rPr>
                        </m:ctrlPr>
                      </m:fPr>
                      <m:num>
                        <m:d>
                          <m:dPr>
                            <m:ctrlPr>
                              <a:rPr lang="en-US" i="1" dirty="0">
                                <a:latin typeface="Cambria Math" panose="02040503050406030204" pitchFamily="18" charset="0"/>
                              </a:rPr>
                            </m:ctrlPr>
                          </m:dPr>
                          <m:e>
                            <m:r>
                              <m:rPr>
                                <m:nor/>
                              </m:rPr>
                              <a:rPr lang="en-US" dirty="0"/>
                              <m:t>x</m:t>
                            </m:r>
                            <m:r>
                              <m:rPr>
                                <m:nor/>
                              </m:rPr>
                              <a:rPr lang="en-US" dirty="0"/>
                              <m:t>1 </m:t>
                            </m:r>
                            <m:r>
                              <a:rPr lang="en-US" i="1">
                                <a:latin typeface="Cambria Math" panose="02040503050406030204" pitchFamily="18" charset="0"/>
                              </a:rPr>
                              <m:t>−</m:t>
                            </m:r>
                            <m:r>
                              <m:rPr>
                                <m:nor/>
                              </m:rPr>
                              <a:rPr lang="en-US" dirty="0"/>
                              <m:t>x</m:t>
                            </m:r>
                            <m:r>
                              <m:rPr>
                                <m:nor/>
                              </m:rPr>
                              <a:rPr lang="en-US" dirty="0"/>
                              <m:t>0</m:t>
                            </m:r>
                          </m:e>
                        </m:d>
                      </m:num>
                      <m:den>
                        <m:d>
                          <m:dPr>
                            <m:ctrlPr>
                              <a:rPr lang="en-US" i="1" dirty="0">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1 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e>
                        </m:d>
                      </m:den>
                    </m:f>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oMath>
                </a14:m>
                <a:endParaRPr lang="en-US" b="0" dirty="0"/>
              </a:p>
              <a:p>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2953973" y="3816225"/>
                <a:ext cx="7399848" cy="2130327"/>
              </a:xfrm>
              <a:prstGeom prst="rect">
                <a:avLst/>
              </a:prstGeom>
              <a:blipFill>
                <a:blip r:embed="rId4"/>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C11CE39-2868-44A2-A0C6-827D458F7A8B}" type="slidenum">
              <a:rPr lang="en-IN" smtClean="0"/>
              <a:pPr/>
              <a:t>96</a:t>
            </a:fld>
            <a:endParaRPr lang="en-IN" dirty="0"/>
          </a:p>
        </p:txBody>
      </p:sp>
      <p:sp>
        <p:nvSpPr>
          <p:cNvPr id="7" name="Title 1">
            <a:extLst>
              <a:ext uri="{FF2B5EF4-FFF2-40B4-BE49-F238E27FC236}">
                <a16:creationId xmlns:a16="http://schemas.microsoft.com/office/drawing/2014/main" id="{127C9CCC-3645-49FD-AC86-20AD4AE9264A}"/>
              </a:ext>
            </a:extLst>
          </p:cNvPr>
          <p:cNvSpPr>
            <a:spLocks noGrp="1"/>
          </p:cNvSpPr>
          <p:nvPr>
            <p:ph type="title"/>
          </p:nvPr>
        </p:nvSpPr>
        <p:spPr>
          <a:xfrm>
            <a:off x="252413" y="1123950"/>
            <a:ext cx="2947987" cy="4600575"/>
          </a:xfrm>
        </p:spPr>
        <p:txBody>
          <a:bodyPr/>
          <a:lstStyle/>
          <a:p>
            <a:pPr algn="ctr"/>
            <a:r>
              <a:rPr lang="en-US" dirty="0">
                <a:solidFill>
                  <a:schemeClr val="bg1"/>
                </a:solidFill>
              </a:rPr>
              <a:t>Regula Falsi Method ( False Position Method)</a:t>
            </a:r>
          </a:p>
        </p:txBody>
      </p:sp>
      <p:sp>
        <p:nvSpPr>
          <p:cNvPr id="10" name="TextBox 9">
            <a:extLst>
              <a:ext uri="{FF2B5EF4-FFF2-40B4-BE49-F238E27FC236}">
                <a16:creationId xmlns:a16="http://schemas.microsoft.com/office/drawing/2014/main" id="{9DF03492-553F-4E9A-95CB-6D713C3BFE84}"/>
              </a:ext>
            </a:extLst>
          </p:cNvPr>
          <p:cNvSpPr txBox="1"/>
          <p:nvPr/>
        </p:nvSpPr>
        <p:spPr>
          <a:xfrm>
            <a:off x="3727938" y="5724525"/>
            <a:ext cx="6098344" cy="369332"/>
          </a:xfrm>
          <a:prstGeom prst="rect">
            <a:avLst/>
          </a:prstGeom>
          <a:noFill/>
        </p:spPr>
        <p:txBody>
          <a:bodyPr wrap="square">
            <a:spAutoFit/>
          </a:bodyPr>
          <a:lstStyle/>
          <a:p>
            <a:r>
              <a:rPr lang="en-US" sz="1800" dirty="0"/>
              <a:t>Which is an approximation to the root.</a:t>
            </a:r>
          </a:p>
        </p:txBody>
      </p:sp>
    </p:spTree>
    <p:extLst>
      <p:ext uri="{BB962C8B-B14F-4D97-AF65-F5344CB8AC3E}">
        <p14:creationId xmlns:p14="http://schemas.microsoft.com/office/powerpoint/2010/main" val="16523178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4483" y="639628"/>
            <a:ext cx="8229600" cy="984885"/>
          </a:xfrm>
          <a:prstGeom prst="rect">
            <a:avLst/>
          </a:prstGeom>
          <a:noFill/>
        </p:spPr>
        <p:txBody>
          <a:bodyPr wrap="square" rtlCol="0">
            <a:spAutoFit/>
          </a:bodyPr>
          <a:lstStyle/>
          <a:p>
            <a:r>
              <a:rPr lang="en-US" sz="2000" dirty="0"/>
              <a:t>Here f(x0) and f(x2) are of opposite signs, then the root lies </a:t>
            </a:r>
            <a:r>
              <a:rPr lang="en-US" sz="2000" dirty="0" err="1"/>
              <a:t>betn</a:t>
            </a:r>
            <a:r>
              <a:rPr lang="en-US" sz="2000" dirty="0"/>
              <a:t>.  X0 and x2. so replacing x1 by x2 and we obtained next approximation x3 as</a:t>
            </a:r>
          </a:p>
          <a:p>
            <a:endParaRPr lang="en-US" dirty="0"/>
          </a:p>
        </p:txBody>
      </p:sp>
      <p:sp>
        <p:nvSpPr>
          <p:cNvPr id="6" name="Slide Number Placeholder 5"/>
          <p:cNvSpPr>
            <a:spLocks noGrp="1"/>
          </p:cNvSpPr>
          <p:nvPr>
            <p:ph type="sldNum" sz="quarter" idx="12"/>
          </p:nvPr>
        </p:nvSpPr>
        <p:spPr/>
        <p:txBody>
          <a:bodyPr/>
          <a:lstStyle/>
          <a:p>
            <a:fld id="{9C11CE39-2868-44A2-A0C6-827D458F7A8B}" type="slidenum">
              <a:rPr lang="en-IN" smtClean="0"/>
              <a:pPr/>
              <a:t>97</a:t>
            </a:fld>
            <a:endParaRPr lang="en-IN" dirty="0"/>
          </a:p>
        </p:txBody>
      </p:sp>
      <p:sp>
        <p:nvSpPr>
          <p:cNvPr id="7" name="Title 1">
            <a:extLst>
              <a:ext uri="{FF2B5EF4-FFF2-40B4-BE49-F238E27FC236}">
                <a16:creationId xmlns:a16="http://schemas.microsoft.com/office/drawing/2014/main" id="{127C9CCC-3645-49FD-AC86-20AD4AE9264A}"/>
              </a:ext>
            </a:extLst>
          </p:cNvPr>
          <p:cNvSpPr>
            <a:spLocks noGrp="1"/>
          </p:cNvSpPr>
          <p:nvPr>
            <p:ph type="title"/>
          </p:nvPr>
        </p:nvSpPr>
        <p:spPr>
          <a:xfrm>
            <a:off x="252413" y="1123950"/>
            <a:ext cx="2947987" cy="4600575"/>
          </a:xfrm>
        </p:spPr>
        <p:txBody>
          <a:bodyPr/>
          <a:lstStyle/>
          <a:p>
            <a:pPr algn="ctr"/>
            <a:r>
              <a:rPr lang="en-US" dirty="0">
                <a:solidFill>
                  <a:schemeClr val="bg1"/>
                </a:solidFill>
              </a:rPr>
              <a:t>Regula Falsi Method ( False Position Method)</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47118C-8ABF-42FD-B6DC-E363E22DAACD}"/>
                  </a:ext>
                </a:extLst>
              </p:cNvPr>
              <p:cNvSpPr/>
              <p:nvPr/>
            </p:nvSpPr>
            <p:spPr>
              <a:xfrm>
                <a:off x="3317411" y="950230"/>
                <a:ext cx="7399848" cy="1388329"/>
              </a:xfrm>
              <a:prstGeom prst="rect">
                <a:avLst/>
              </a:prstGeom>
            </p:spPr>
            <p:txBody>
              <a:bodyPr wrap="square">
                <a:spAutoFit/>
              </a:bodyPr>
              <a:lstStyle/>
              <a:p>
                <a:r>
                  <a:rPr lang="en-US" dirty="0"/>
                  <a:t>                                         </a:t>
                </a:r>
              </a:p>
              <a:p>
                <a:r>
                  <a:rPr lang="en-US" dirty="0"/>
                  <a:t>                                                      </a:t>
                </a:r>
              </a:p>
              <a:p>
                <a14:m>
                  <m:oMath xmlns:m="http://schemas.openxmlformats.org/officeDocument/2006/math">
                    <m:r>
                      <m:rPr>
                        <m:nor/>
                      </m:rPr>
                      <a:rPr lang="en-US" b="0" i="0" dirty="0" smtClean="0"/>
                      <m:t>                                                      </m:t>
                    </m:r>
                    <m:r>
                      <m:rPr>
                        <m:nor/>
                      </m:rPr>
                      <a:rPr lang="en-US" dirty="0"/>
                      <m:t>x</m:t>
                    </m:r>
                    <m:r>
                      <m:rPr>
                        <m:nor/>
                      </m:rPr>
                      <a:rPr lang="en-US" b="0" i="0" dirty="0" smtClean="0"/>
                      <m:t>3</m:t>
                    </m:r>
                    <m:r>
                      <m:rPr>
                        <m:nor/>
                      </m:rPr>
                      <a:rPr lang="en-US" dirty="0"/>
                      <m:t>=  </m:t>
                    </m:r>
                    <m:r>
                      <m:rPr>
                        <m:nor/>
                      </m:rPr>
                      <a:rPr lang="en-US" dirty="0"/>
                      <m:t>x</m:t>
                    </m:r>
                    <m:r>
                      <m:rPr>
                        <m:nor/>
                      </m:rPr>
                      <a:rPr lang="en-US" dirty="0"/>
                      <m:t>0</m:t>
                    </m:r>
                    <m:r>
                      <a:rPr lang="en-US" i="1">
                        <a:latin typeface="Cambria Math" panose="02040503050406030204" pitchFamily="18" charset="0"/>
                      </a:rPr>
                      <m:t>−</m:t>
                    </m:r>
                    <m:f>
                      <m:fPr>
                        <m:ctrlPr>
                          <a:rPr lang="en-US" i="1">
                            <a:latin typeface="Cambria Math" panose="02040503050406030204" pitchFamily="18" charset="0"/>
                          </a:rPr>
                        </m:ctrlPr>
                      </m:fPr>
                      <m:num>
                        <m:d>
                          <m:dPr>
                            <m:ctrlPr>
                              <a:rPr lang="en-US" i="1" dirty="0">
                                <a:latin typeface="Cambria Math" panose="02040503050406030204" pitchFamily="18" charset="0"/>
                              </a:rPr>
                            </m:ctrlPr>
                          </m:dPr>
                          <m:e>
                            <m:r>
                              <m:rPr>
                                <m:nor/>
                              </m:rPr>
                              <a:rPr lang="en-US" dirty="0"/>
                              <m:t>x</m:t>
                            </m:r>
                            <m:r>
                              <m:rPr>
                                <m:nor/>
                              </m:rPr>
                              <a:rPr lang="en-US" b="0" i="0" dirty="0" smtClean="0"/>
                              <m:t>2</m:t>
                            </m:r>
                            <m:r>
                              <m:rPr>
                                <m:nor/>
                              </m:rPr>
                              <a:rPr lang="en-US" dirty="0"/>
                              <m:t> </m:t>
                            </m:r>
                            <m:r>
                              <a:rPr lang="en-US" i="1">
                                <a:latin typeface="Cambria Math" panose="02040503050406030204" pitchFamily="18" charset="0"/>
                              </a:rPr>
                              <m:t>−</m:t>
                            </m:r>
                            <m:r>
                              <m:rPr>
                                <m:nor/>
                              </m:rPr>
                              <a:rPr lang="en-US" dirty="0"/>
                              <m:t>x</m:t>
                            </m:r>
                            <m:r>
                              <m:rPr>
                                <m:nor/>
                              </m:rPr>
                              <a:rPr lang="en-US" dirty="0"/>
                              <m:t>0</m:t>
                            </m:r>
                          </m:e>
                        </m:d>
                      </m:num>
                      <m:den>
                        <m:d>
                          <m:dPr>
                            <m:ctrlPr>
                              <a:rPr lang="en-US" i="1" dirty="0">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b="0" i="0" dirty="0" smtClean="0"/>
                                  <m:t>2</m:t>
                                </m:r>
                                <m:r>
                                  <m:rPr>
                                    <m:nor/>
                                  </m:rPr>
                                  <a:rPr lang="en-US" dirty="0"/>
                                  <m:t>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e>
                        </m:d>
                      </m:den>
                    </m:f>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dirty="0"/>
                          <m:t>0 </m:t>
                        </m:r>
                      </m:e>
                    </m:d>
                  </m:oMath>
                </a14:m>
                <a:endParaRPr lang="en-US" b="0" dirty="0"/>
              </a:p>
              <a:p>
                <a:endParaRPr lang="en-US" dirty="0"/>
              </a:p>
            </p:txBody>
          </p:sp>
        </mc:Choice>
        <mc:Fallback xmlns="">
          <p:sp>
            <p:nvSpPr>
              <p:cNvPr id="9" name="Rectangle 8">
                <a:extLst>
                  <a:ext uri="{FF2B5EF4-FFF2-40B4-BE49-F238E27FC236}">
                    <a16:creationId xmlns:a16="http://schemas.microsoft.com/office/drawing/2014/main" id="{3247118C-8ABF-42FD-B6DC-E363E22DAACD}"/>
                  </a:ext>
                </a:extLst>
              </p:cNvPr>
              <p:cNvSpPr>
                <a:spLocks noRot="1" noChangeAspect="1" noMove="1" noResize="1" noEditPoints="1" noAdjustHandles="1" noChangeArrowheads="1" noChangeShapeType="1" noTextEdit="1"/>
              </p:cNvSpPr>
              <p:nvPr/>
            </p:nvSpPr>
            <p:spPr>
              <a:xfrm>
                <a:off x="3317411" y="950230"/>
                <a:ext cx="7399848" cy="1388329"/>
              </a:xfrm>
              <a:prstGeom prst="rect">
                <a:avLst/>
              </a:prstGeom>
              <a:blipFill>
                <a:blip r:embed="rId2"/>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4E909CB-4D2D-45F6-A2A1-8F22FA0A70F2}"/>
              </a:ext>
            </a:extLst>
          </p:cNvPr>
          <p:cNvSpPr txBox="1"/>
          <p:nvPr/>
        </p:nvSpPr>
        <p:spPr>
          <a:xfrm>
            <a:off x="3474483" y="2061661"/>
            <a:ext cx="8229600" cy="984885"/>
          </a:xfrm>
          <a:prstGeom prst="rect">
            <a:avLst/>
          </a:prstGeom>
          <a:noFill/>
        </p:spPr>
        <p:txBody>
          <a:bodyPr wrap="square" rtlCol="0">
            <a:spAutoFit/>
          </a:bodyPr>
          <a:lstStyle/>
          <a:p>
            <a:r>
              <a:rPr lang="en-US" sz="2000" dirty="0"/>
              <a:t>If  f(x1) and f(x2) are of opposite signs, then the root lies </a:t>
            </a:r>
            <a:r>
              <a:rPr lang="en-US" sz="2000" dirty="0" err="1"/>
              <a:t>betn</a:t>
            </a:r>
            <a:r>
              <a:rPr lang="en-US" sz="2000" dirty="0"/>
              <a:t>.  X1 and x2. so replacing x0 by x2 and we obtained next approximation x3 as</a:t>
            </a:r>
          </a:p>
          <a:p>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B756370-7F51-45C6-891B-88D203231674}"/>
                  </a:ext>
                </a:extLst>
              </p:cNvPr>
              <p:cNvSpPr/>
              <p:nvPr/>
            </p:nvSpPr>
            <p:spPr>
              <a:xfrm>
                <a:off x="3200400" y="2444323"/>
                <a:ext cx="7399848" cy="1388329"/>
              </a:xfrm>
              <a:prstGeom prst="rect">
                <a:avLst/>
              </a:prstGeom>
            </p:spPr>
            <p:txBody>
              <a:bodyPr wrap="square">
                <a:spAutoFit/>
              </a:bodyPr>
              <a:lstStyle/>
              <a:p>
                <a:r>
                  <a:rPr lang="en-US" dirty="0"/>
                  <a:t>                                         </a:t>
                </a:r>
              </a:p>
              <a:p>
                <a:r>
                  <a:rPr lang="en-US" dirty="0"/>
                  <a:t>                                                      </a:t>
                </a:r>
              </a:p>
              <a:p>
                <a14:m>
                  <m:oMath xmlns:m="http://schemas.openxmlformats.org/officeDocument/2006/math">
                    <m:r>
                      <m:rPr>
                        <m:nor/>
                      </m:rPr>
                      <a:rPr lang="en-US" b="0" i="0" dirty="0" smtClean="0"/>
                      <m:t>                                                      </m:t>
                    </m:r>
                    <m:r>
                      <m:rPr>
                        <m:nor/>
                      </m:rPr>
                      <a:rPr lang="en-US" dirty="0"/>
                      <m:t>x</m:t>
                    </m:r>
                    <m:r>
                      <m:rPr>
                        <m:nor/>
                      </m:rPr>
                      <a:rPr lang="en-US" b="0" i="0" dirty="0" smtClean="0"/>
                      <m:t>3</m:t>
                    </m:r>
                    <m:r>
                      <m:rPr>
                        <m:nor/>
                      </m:rPr>
                      <a:rPr lang="en-US" dirty="0"/>
                      <m:t>=  </m:t>
                    </m:r>
                    <m:r>
                      <m:rPr>
                        <m:nor/>
                      </m:rPr>
                      <a:rPr lang="en-US" dirty="0"/>
                      <m:t>x</m:t>
                    </m:r>
                    <m:r>
                      <m:rPr>
                        <m:nor/>
                      </m:rPr>
                      <a:rPr lang="en-US" b="0" i="0" dirty="0" smtClean="0"/>
                      <m:t>2</m:t>
                    </m:r>
                    <m:r>
                      <a:rPr lang="en-US" i="1">
                        <a:latin typeface="Cambria Math" panose="02040503050406030204" pitchFamily="18" charset="0"/>
                      </a:rPr>
                      <m:t>−</m:t>
                    </m:r>
                    <m:f>
                      <m:fPr>
                        <m:ctrlPr>
                          <a:rPr lang="en-US" i="1">
                            <a:latin typeface="Cambria Math" panose="02040503050406030204" pitchFamily="18" charset="0"/>
                          </a:rPr>
                        </m:ctrlPr>
                      </m:fPr>
                      <m:num>
                        <m:d>
                          <m:dPr>
                            <m:ctrlPr>
                              <a:rPr lang="en-US" i="1" dirty="0">
                                <a:latin typeface="Cambria Math" panose="02040503050406030204" pitchFamily="18" charset="0"/>
                              </a:rPr>
                            </m:ctrlPr>
                          </m:dPr>
                          <m:e>
                            <m:r>
                              <m:rPr>
                                <m:nor/>
                              </m:rPr>
                              <a:rPr lang="en-US" dirty="0"/>
                              <m:t>x</m:t>
                            </m:r>
                            <m:r>
                              <m:rPr>
                                <m:nor/>
                              </m:rPr>
                              <a:rPr lang="en-US" b="0" i="0" dirty="0" smtClean="0"/>
                              <m:t>1</m:t>
                            </m:r>
                            <m:r>
                              <m:rPr>
                                <m:nor/>
                              </m:rPr>
                              <a:rPr lang="en-US" dirty="0"/>
                              <m:t> </m:t>
                            </m:r>
                            <m:r>
                              <a:rPr lang="en-US" i="1">
                                <a:latin typeface="Cambria Math" panose="02040503050406030204" pitchFamily="18" charset="0"/>
                              </a:rPr>
                              <m:t>−</m:t>
                            </m:r>
                            <m:r>
                              <m:rPr>
                                <m:nor/>
                              </m:rPr>
                              <a:rPr lang="en-US" dirty="0"/>
                              <m:t>x</m:t>
                            </m:r>
                            <m:r>
                              <a:rPr lang="en-US" b="0" i="1" dirty="0" smtClean="0">
                                <a:latin typeface="Cambria Math" panose="02040503050406030204" pitchFamily="18" charset="0"/>
                              </a:rPr>
                              <m:t>2</m:t>
                            </m:r>
                          </m:e>
                        </m:d>
                      </m:num>
                      <m:den>
                        <m:d>
                          <m:dPr>
                            <m:ctrlPr>
                              <a:rPr lang="en-US" i="1" dirty="0">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b="0" i="0" dirty="0" smtClean="0"/>
                                  <m:t>1</m:t>
                                </m:r>
                                <m:r>
                                  <m:rPr>
                                    <m:nor/>
                                  </m:rPr>
                                  <a:rPr lang="en-US" dirty="0"/>
                                  <m:t>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b="0" i="0" dirty="0" smtClean="0"/>
                                  <m:t>2</m:t>
                                </m:r>
                                <m:r>
                                  <m:rPr>
                                    <m:nor/>
                                  </m:rPr>
                                  <a:rPr lang="en-US" dirty="0"/>
                                  <m:t> </m:t>
                                </m:r>
                              </m:e>
                            </m:d>
                          </m:e>
                        </m:d>
                      </m:den>
                    </m:f>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dirty="0"/>
                          <m:t>x</m:t>
                        </m:r>
                        <m:r>
                          <m:rPr>
                            <m:nor/>
                          </m:rPr>
                          <a:rPr lang="en-US" b="0" i="0" dirty="0" smtClean="0"/>
                          <m:t>2</m:t>
                        </m:r>
                        <m:r>
                          <m:rPr>
                            <m:nor/>
                          </m:rPr>
                          <a:rPr lang="en-US" dirty="0"/>
                          <m:t> </m:t>
                        </m:r>
                      </m:e>
                    </m:d>
                  </m:oMath>
                </a14:m>
                <a:endParaRPr lang="en-US" b="0" dirty="0"/>
              </a:p>
              <a:p>
                <a:endParaRPr lang="en-US" dirty="0"/>
              </a:p>
            </p:txBody>
          </p:sp>
        </mc:Choice>
        <mc:Fallback xmlns="">
          <p:sp>
            <p:nvSpPr>
              <p:cNvPr id="13" name="Rectangle 12">
                <a:extLst>
                  <a:ext uri="{FF2B5EF4-FFF2-40B4-BE49-F238E27FC236}">
                    <a16:creationId xmlns:a16="http://schemas.microsoft.com/office/drawing/2014/main" id="{9B756370-7F51-45C6-891B-88D203231674}"/>
                  </a:ext>
                </a:extLst>
              </p:cNvPr>
              <p:cNvSpPr>
                <a:spLocks noRot="1" noChangeAspect="1" noMove="1" noResize="1" noEditPoints="1" noAdjustHandles="1" noChangeArrowheads="1" noChangeShapeType="1" noTextEdit="1"/>
              </p:cNvSpPr>
              <p:nvPr/>
            </p:nvSpPr>
            <p:spPr>
              <a:xfrm>
                <a:off x="3200400" y="2444323"/>
                <a:ext cx="7399848" cy="138832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A2947D-F099-448B-8DFC-6E3675C59EBB}"/>
                  </a:ext>
                </a:extLst>
              </p:cNvPr>
              <p:cNvSpPr txBox="1"/>
              <p:nvPr/>
            </p:nvSpPr>
            <p:spPr>
              <a:xfrm>
                <a:off x="3474483" y="3654248"/>
                <a:ext cx="8229600" cy="3774559"/>
              </a:xfrm>
              <a:prstGeom prst="rect">
                <a:avLst/>
              </a:prstGeom>
              <a:noFill/>
            </p:spPr>
            <p:txBody>
              <a:bodyPr wrap="square" rtlCol="0">
                <a:spAutoFit/>
              </a:bodyPr>
              <a:lstStyle/>
              <a:p>
                <a:r>
                  <a:rPr lang="en-US" sz="2000" dirty="0"/>
                  <a:t>This procedure is repeated till the root is found to the desired accuracy. The iteration process based on (1) is known the method of false position and its rate of convergence is faster than that of the bisection method.</a:t>
                </a:r>
              </a:p>
              <a:p>
                <a:endParaRPr lang="en-US" sz="2000" dirty="0"/>
              </a:p>
              <a:p>
                <a:endParaRPr lang="en-US" sz="2000" dirty="0"/>
              </a:p>
              <a:p>
                <a:r>
                  <a:rPr lang="en-US" sz="2000" dirty="0"/>
                  <a:t>Note:</a:t>
                </a:r>
              </a:p>
              <a:p>
                <a:endParaRPr lang="en-US" sz="2000" dirty="0"/>
              </a:p>
              <a:p>
                <a:r>
                  <a:rPr lang="en-US" sz="2000" dirty="0"/>
                  <a:t>      </a:t>
                </a:r>
              </a:p>
              <a:p>
                <a:r>
                  <a:rPr lang="en-US" sz="2000" dirty="0"/>
                  <a:t>                              </a:t>
                </a:r>
                <a14:m>
                  <m:oMath xmlns:m="http://schemas.openxmlformats.org/officeDocument/2006/math">
                    <m:r>
                      <m:rPr>
                        <m:nor/>
                      </m:rPr>
                      <a:rPr lang="en-US" sz="2000" i="1" dirty="0" smtClean="0"/>
                      <m:t>c</m:t>
                    </m:r>
                    <m:r>
                      <m:rPr>
                        <m:nor/>
                      </m:rPr>
                      <a:rPr lang="en-US" sz="2000" dirty="0" smtClean="0"/>
                      <m:t>=  </m:t>
                    </m:r>
                    <m:r>
                      <m:rPr>
                        <m:nor/>
                      </m:rPr>
                      <a:rPr lang="en-US" sz="2000" i="1" dirty="0" smtClean="0"/>
                      <m:t>b</m:t>
                    </m:r>
                    <m:r>
                      <a:rPr lang="en-US" sz="2000" i="1">
                        <a:latin typeface="Cambria Math" panose="02040503050406030204" pitchFamily="18" charset="0"/>
                      </a:rPr>
                      <m:t>−</m:t>
                    </m:r>
                    <m:f>
                      <m:fPr>
                        <m:ctrlPr>
                          <a:rPr lang="en-US" sz="2000" i="1">
                            <a:latin typeface="Cambria Math" panose="02040503050406030204" pitchFamily="18" charset="0"/>
                          </a:rPr>
                        </m:ctrlPr>
                      </m:fPr>
                      <m:num>
                        <m:d>
                          <m:dPr>
                            <m:ctrlPr>
                              <a:rPr lang="en-US" sz="2000" i="1" dirty="0">
                                <a:latin typeface="Cambria Math" panose="02040503050406030204" pitchFamily="18" charset="0"/>
                              </a:rPr>
                            </m:ctrlPr>
                          </m:dPr>
                          <m:e>
                            <m:r>
                              <m:rPr>
                                <m:nor/>
                              </m:rPr>
                              <a:rPr lang="en-US" sz="2000" b="0" i="0" dirty="0" smtClean="0">
                                <a:latin typeface="Cambria Math" panose="02040503050406030204" pitchFamily="18" charset="0"/>
                              </a:rPr>
                              <m:t>b</m:t>
                            </m:r>
                            <m:r>
                              <m:rPr>
                                <m:nor/>
                              </m:rPr>
                              <a:rPr lang="en-US" sz="2000" dirty="0"/>
                              <m:t> </m:t>
                            </m:r>
                            <m:r>
                              <a:rPr lang="en-US" sz="2000" i="1">
                                <a:latin typeface="Cambria Math" panose="02040503050406030204" pitchFamily="18" charset="0"/>
                              </a:rPr>
                              <m:t>−</m:t>
                            </m:r>
                            <m:r>
                              <a:rPr lang="en-US" sz="2000" b="0" i="1" smtClean="0">
                                <a:latin typeface="Cambria Math" panose="02040503050406030204" pitchFamily="18" charset="0"/>
                              </a:rPr>
                              <m:t>𝑎</m:t>
                            </m:r>
                          </m:e>
                        </m:d>
                      </m:num>
                      <m:den>
                        <m:d>
                          <m:dPr>
                            <m:ctrlPr>
                              <a:rPr lang="en-US" sz="2000" i="1" dirty="0">
                                <a:latin typeface="Cambria Math" panose="02040503050406030204" pitchFamily="18" charset="0"/>
                              </a:rPr>
                            </m:ctrlPr>
                          </m:dPr>
                          <m:e>
                            <m:r>
                              <a:rPr lang="en-US" sz="2000" i="1">
                                <a:latin typeface="Cambria Math" panose="02040503050406030204" pitchFamily="18" charset="0"/>
                              </a:rPr>
                              <m:t>𝑓</m:t>
                            </m:r>
                            <m:d>
                              <m:dPr>
                                <m:ctrlPr>
                                  <a:rPr lang="en-US" sz="2000" i="1">
                                    <a:latin typeface="Cambria Math" panose="02040503050406030204" pitchFamily="18" charset="0"/>
                                  </a:rPr>
                                </m:ctrlPr>
                              </m:dPr>
                              <m:e>
                                <m:r>
                                  <m:rPr>
                                    <m:nor/>
                                  </m:rPr>
                                  <a:rPr lang="en-US" sz="2000" b="0" i="0" smtClean="0">
                                    <a:latin typeface="Cambria Math" panose="02040503050406030204" pitchFamily="18" charset="0"/>
                                  </a:rPr>
                                  <m:t>b</m:t>
                                </m:r>
                                <m:r>
                                  <m:rPr>
                                    <m:nor/>
                                  </m:rPr>
                                  <a:rPr lang="en-US" sz="2000" dirty="0"/>
                                  <m:t> </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m:rPr>
                                    <m:nor/>
                                  </m:rPr>
                                  <a:rPr lang="en-US" sz="2000" b="0" i="0" smtClean="0">
                                    <a:latin typeface="Cambria Math" panose="02040503050406030204" pitchFamily="18" charset="0"/>
                                  </a:rPr>
                                  <m:t>a</m:t>
                                </m:r>
                                <m:r>
                                  <m:rPr>
                                    <m:nor/>
                                  </m:rPr>
                                  <a:rPr lang="en-US" sz="2000" dirty="0"/>
                                  <m:t> </m:t>
                                </m:r>
                              </m:e>
                            </m:d>
                          </m:e>
                        </m:d>
                      </m:den>
                    </m:f>
                  </m:oMath>
                </a14:m>
                <a:r>
                  <a:rPr lang="en-US" sz="2000" dirty="0"/>
                  <a:t> </a:t>
                </a:r>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m:rPr>
                            <m:nor/>
                          </m:rPr>
                          <a:rPr lang="en-US" sz="2000" i="1" dirty="0" smtClean="0"/>
                          <m:t>b</m:t>
                        </m:r>
                        <m:r>
                          <m:rPr>
                            <m:nor/>
                          </m:rPr>
                          <a:rPr lang="en-US" sz="2000" dirty="0"/>
                          <m:t> </m:t>
                        </m:r>
                      </m:e>
                    </m:d>
                  </m:oMath>
                </a14:m>
                <a:endParaRPr lang="en-US" sz="2000" dirty="0"/>
              </a:p>
              <a:p>
                <a:endParaRPr lang="en-US" sz="2000" dirty="0"/>
              </a:p>
              <a:p>
                <a:endParaRPr lang="en-US" dirty="0"/>
              </a:p>
            </p:txBody>
          </p:sp>
        </mc:Choice>
        <mc:Fallback xmlns="">
          <p:sp>
            <p:nvSpPr>
              <p:cNvPr id="16" name="TextBox 15">
                <a:extLst>
                  <a:ext uri="{FF2B5EF4-FFF2-40B4-BE49-F238E27FC236}">
                    <a16:creationId xmlns:a16="http://schemas.microsoft.com/office/drawing/2014/main" id="{C8A2947D-F099-448B-8DFC-6E3675C59EBB}"/>
                  </a:ext>
                </a:extLst>
              </p:cNvPr>
              <p:cNvSpPr txBox="1">
                <a:spLocks noRot="1" noChangeAspect="1" noMove="1" noResize="1" noEditPoints="1" noAdjustHandles="1" noChangeArrowheads="1" noChangeShapeType="1" noTextEdit="1"/>
              </p:cNvSpPr>
              <p:nvPr/>
            </p:nvSpPr>
            <p:spPr>
              <a:xfrm>
                <a:off x="3474483" y="3654248"/>
                <a:ext cx="8229600" cy="3774559"/>
              </a:xfrm>
              <a:prstGeom prst="rect">
                <a:avLst/>
              </a:prstGeom>
              <a:blipFill>
                <a:blip r:embed="rId4"/>
                <a:stretch>
                  <a:fillRect l="-815" t="-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3868A26-A4FE-4566-B2E2-C17419E9C428}"/>
                  </a:ext>
                </a:extLst>
              </p:cNvPr>
              <p:cNvSpPr/>
              <p:nvPr/>
            </p:nvSpPr>
            <p:spPr>
              <a:xfrm>
                <a:off x="2578956" y="4762243"/>
                <a:ext cx="7399848" cy="1268232"/>
              </a:xfrm>
              <a:prstGeom prst="rect">
                <a:avLst/>
              </a:prstGeom>
            </p:spPr>
            <p:txBody>
              <a:bodyPr wrap="square">
                <a:spAutoFit/>
              </a:bodyPr>
              <a:lstStyle/>
              <a:p>
                <a:r>
                  <a:rPr lang="en-US" sz="2400" b="1" dirty="0"/>
                  <a:t>            </a:t>
                </a:r>
                <a:r>
                  <a:rPr lang="en-US" sz="2400" b="1" dirty="0">
                    <a:latin typeface="Times New Roman" panose="02020603050405020304" pitchFamily="18" charset="0"/>
                    <a:cs typeface="Times New Roman" panose="02020603050405020304" pitchFamily="18" charset="0"/>
                  </a:rPr>
                  <a:t>          </a:t>
                </a:r>
                <a:r>
                  <a:rPr lang="en-US" sz="2400" b="1" dirty="0"/>
                  <a:t>                                                                         </a:t>
                </a:r>
              </a:p>
              <a:p>
                <a14:m>
                  <m:oMath xmlns:m="http://schemas.openxmlformats.org/officeDocument/2006/math">
                    <m:r>
                      <m:rPr>
                        <m:nor/>
                      </m:rPr>
                      <a:rPr lang="en-US" b="0" i="0" dirty="0" smtClean="0"/>
                      <m:t>                                                      </m:t>
                    </m:r>
                    <m:r>
                      <m:rPr>
                        <m:nor/>
                      </m:rPr>
                      <a:rPr lang="en-US" i="1" dirty="0" smtClean="0"/>
                      <m:t>c</m:t>
                    </m:r>
                    <m:r>
                      <m:rPr>
                        <m:nor/>
                      </m:rPr>
                      <a:rPr lang="en-US" dirty="0"/>
                      <m:t>=  </m:t>
                    </m:r>
                    <m:r>
                      <m:rPr>
                        <m:nor/>
                      </m:rPr>
                      <a:rPr lang="en-US" i="1" dirty="0" smtClean="0"/>
                      <m:t>b</m:t>
                    </m:r>
                    <m:r>
                      <a:rPr lang="en-US" i="1">
                        <a:latin typeface="Cambria Math" panose="02040503050406030204" pitchFamily="18" charset="0"/>
                      </a:rPr>
                      <m:t>−</m:t>
                    </m:r>
                    <m:f>
                      <m:fPr>
                        <m:ctrlPr>
                          <a:rPr lang="en-US" i="1">
                            <a:latin typeface="Cambria Math" panose="02040503050406030204" pitchFamily="18" charset="0"/>
                          </a:rPr>
                        </m:ctrlPr>
                      </m:fPr>
                      <m:num>
                        <m:d>
                          <m:dPr>
                            <m:ctrlPr>
                              <a:rPr lang="en-US" i="1" dirty="0">
                                <a:latin typeface="Cambria Math" panose="02040503050406030204" pitchFamily="18" charset="0"/>
                              </a:rPr>
                            </m:ctrlPr>
                          </m:dPr>
                          <m:e>
                            <m:r>
                              <m:rPr>
                                <m:nor/>
                              </m:rPr>
                              <a:rPr lang="en-US" b="0" i="0" dirty="0" smtClean="0">
                                <a:latin typeface="Cambria Math" panose="02040503050406030204" pitchFamily="18" charset="0"/>
                              </a:rPr>
                              <m:t>a</m:t>
                            </m:r>
                            <m:r>
                              <m:rPr>
                                <m:nor/>
                              </m:rPr>
                              <a:rPr lang="en-US" dirty="0"/>
                              <m:t> </m:t>
                            </m:r>
                            <m:r>
                              <a:rPr lang="en-US" i="1">
                                <a:latin typeface="Cambria Math" panose="02040503050406030204" pitchFamily="18" charset="0"/>
                              </a:rPr>
                              <m:t>−</m:t>
                            </m:r>
                            <m:r>
                              <a:rPr lang="en-US" b="0" i="1" smtClean="0">
                                <a:latin typeface="Cambria Math" panose="02040503050406030204" pitchFamily="18" charset="0"/>
                              </a:rPr>
                              <m:t>𝑏</m:t>
                            </m:r>
                          </m:e>
                        </m:d>
                      </m:num>
                      <m:den>
                        <m:d>
                          <m:dPr>
                            <m:ctrlPr>
                              <a:rPr lang="en-US" i="1" dirty="0">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b="0" i="0" smtClean="0">
                                    <a:latin typeface="Cambria Math" panose="02040503050406030204" pitchFamily="18" charset="0"/>
                                  </a:rPr>
                                  <m:t>a</m:t>
                                </m:r>
                                <m:r>
                                  <m:rPr>
                                    <m:nor/>
                                  </m:rPr>
                                  <a:rPr lang="en-US" dirty="0"/>
                                  <m:t>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b="0" i="0" smtClean="0">
                                    <a:latin typeface="Cambria Math" panose="02040503050406030204" pitchFamily="18" charset="0"/>
                                  </a:rPr>
                                  <m:t>b</m:t>
                                </m:r>
                                <m:r>
                                  <m:rPr>
                                    <m:nor/>
                                  </m:rPr>
                                  <a:rPr lang="en-US" dirty="0"/>
                                  <m:t> </m:t>
                                </m:r>
                              </m:e>
                            </m:d>
                          </m:e>
                        </m:d>
                      </m:den>
                    </m:f>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i="1" dirty="0" smtClean="0"/>
                          <m:t>b</m:t>
                        </m:r>
                        <m:r>
                          <m:rPr>
                            <m:nor/>
                          </m:rPr>
                          <a:rPr lang="en-US" dirty="0"/>
                          <m:t> </m:t>
                        </m:r>
                      </m:e>
                    </m:d>
                    <m:r>
                      <a:rPr lang="en-US" b="0" i="1" dirty="0" smtClean="0">
                        <a:latin typeface="Cambria Math" panose="02040503050406030204" pitchFamily="18" charset="0"/>
                      </a:rPr>
                      <m:t>          </m:t>
                    </m:r>
                    <m:r>
                      <a:rPr lang="en-US" b="0" i="1" dirty="0" smtClean="0">
                        <a:latin typeface="Cambria Math" panose="02040503050406030204" pitchFamily="18" charset="0"/>
                      </a:rPr>
                      <m:t>𝑂𝑅</m:t>
                    </m:r>
                  </m:oMath>
                </a14:m>
                <a:endParaRPr lang="en-US" b="0" dirty="0"/>
              </a:p>
              <a:p>
                <a:endParaRPr lang="en-US" dirty="0"/>
              </a:p>
            </p:txBody>
          </p:sp>
        </mc:Choice>
        <mc:Fallback xmlns="">
          <p:sp>
            <p:nvSpPr>
              <p:cNvPr id="17" name="Rectangle 16">
                <a:extLst>
                  <a:ext uri="{FF2B5EF4-FFF2-40B4-BE49-F238E27FC236}">
                    <a16:creationId xmlns:a16="http://schemas.microsoft.com/office/drawing/2014/main" id="{03868A26-A4FE-4566-B2E2-C17419E9C428}"/>
                  </a:ext>
                </a:extLst>
              </p:cNvPr>
              <p:cNvSpPr>
                <a:spLocks noRot="1" noChangeAspect="1" noMove="1" noResize="1" noEditPoints="1" noAdjustHandles="1" noChangeArrowheads="1" noChangeShapeType="1" noTextEdit="1"/>
              </p:cNvSpPr>
              <p:nvPr/>
            </p:nvSpPr>
            <p:spPr>
              <a:xfrm>
                <a:off x="2578956" y="4762243"/>
                <a:ext cx="7399848" cy="12682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392730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16258" y="193164"/>
            <a:ext cx="7335706" cy="5997998"/>
          </a:xfrm>
          <a:prstGeom prst="rect">
            <a:avLst/>
          </a:prstGeom>
        </p:spPr>
      </p:pic>
      <p:sp>
        <p:nvSpPr>
          <p:cNvPr id="2" name="Slide Number Placeholder 1"/>
          <p:cNvSpPr>
            <a:spLocks noGrp="1"/>
          </p:cNvSpPr>
          <p:nvPr>
            <p:ph type="sldNum" sz="quarter" idx="12"/>
          </p:nvPr>
        </p:nvSpPr>
        <p:spPr/>
        <p:txBody>
          <a:bodyPr/>
          <a:lstStyle/>
          <a:p>
            <a:fld id="{9C11CE39-2868-44A2-A0C6-827D458F7A8B}" type="slidenum">
              <a:rPr lang="en-IN" smtClean="0"/>
              <a:pPr/>
              <a:t>98</a:t>
            </a:fld>
            <a:endParaRPr lang="en-IN" dirty="0"/>
          </a:p>
        </p:txBody>
      </p:sp>
    </p:spTree>
    <p:extLst>
      <p:ext uri="{BB962C8B-B14F-4D97-AF65-F5344CB8AC3E}">
        <p14:creationId xmlns:p14="http://schemas.microsoft.com/office/powerpoint/2010/main" val="756340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05212" y="417040"/>
            <a:ext cx="7118937" cy="523220"/>
          </a:xfrm>
          <a:prstGeom prst="rect">
            <a:avLst/>
          </a:prstGeom>
          <a:noFill/>
        </p:spPr>
        <p:txBody>
          <a:bodyPr wrap="none" rtlCol="0">
            <a:spAutoFit/>
          </a:bodyPr>
          <a:lstStyle/>
          <a:p>
            <a:r>
              <a:rPr lang="en-US" sz="2800" b="1" dirty="0">
                <a:solidFill>
                  <a:srgbClr val="FF0000"/>
                </a:solidFill>
              </a:rPr>
              <a:t>Regula Falsi Method ( False Position Method</a:t>
            </a:r>
            <a:r>
              <a:rPr lang="en-US" sz="2800" dirty="0">
                <a:solidFill>
                  <a:srgbClr val="FF0000"/>
                </a:solidFill>
              </a:rPr>
              <a:t>)</a:t>
            </a:r>
          </a:p>
        </p:txBody>
      </p:sp>
      <p:pic>
        <p:nvPicPr>
          <p:cNvPr id="5" name="Picture 4"/>
          <p:cNvPicPr>
            <a:picLocks noChangeAspect="1"/>
          </p:cNvPicPr>
          <p:nvPr/>
        </p:nvPicPr>
        <p:blipFill>
          <a:blip r:embed="rId2"/>
          <a:stretch>
            <a:fillRect/>
          </a:stretch>
        </p:blipFill>
        <p:spPr>
          <a:xfrm>
            <a:off x="3605212" y="5348649"/>
            <a:ext cx="6810375" cy="428625"/>
          </a:xfrm>
          <a:prstGeom prst="rect">
            <a:avLst/>
          </a:prstGeom>
        </p:spPr>
      </p:pic>
      <p:sp>
        <p:nvSpPr>
          <p:cNvPr id="6" name="Slide Number Placeholder 5"/>
          <p:cNvSpPr>
            <a:spLocks noGrp="1"/>
          </p:cNvSpPr>
          <p:nvPr>
            <p:ph type="sldNum" sz="quarter" idx="12"/>
          </p:nvPr>
        </p:nvSpPr>
        <p:spPr/>
        <p:txBody>
          <a:bodyPr/>
          <a:lstStyle/>
          <a:p>
            <a:fld id="{9C11CE39-2868-44A2-A0C6-827D458F7A8B}" type="slidenum">
              <a:rPr lang="en-IN" smtClean="0"/>
              <a:pPr/>
              <a:t>99</a:t>
            </a:fld>
            <a:endParaRPr lang="en-IN" dirty="0"/>
          </a:p>
        </p:txBody>
      </p:sp>
      <p:sp>
        <p:nvSpPr>
          <p:cNvPr id="9" name="Title 1">
            <a:extLst>
              <a:ext uri="{FF2B5EF4-FFF2-40B4-BE49-F238E27FC236}">
                <a16:creationId xmlns:a16="http://schemas.microsoft.com/office/drawing/2014/main" id="{1559DB20-74FA-4DDE-868E-CB0E1806D035}"/>
              </a:ext>
            </a:extLst>
          </p:cNvPr>
          <p:cNvSpPr>
            <a:spLocks noGrp="1"/>
          </p:cNvSpPr>
          <p:nvPr>
            <p:ph type="title"/>
          </p:nvPr>
        </p:nvSpPr>
        <p:spPr>
          <a:xfrm>
            <a:off x="252413" y="1123950"/>
            <a:ext cx="2947987" cy="4600575"/>
          </a:xfrm>
        </p:spPr>
        <p:txBody>
          <a:bodyPr/>
          <a:lstStyle/>
          <a:p>
            <a:pPr algn="ctr"/>
            <a:r>
              <a:rPr lang="en-US" dirty="0">
                <a:solidFill>
                  <a:schemeClr val="bg1"/>
                </a:solidFill>
              </a:rPr>
              <a:t>Regula Falsi Method ( False Position Method)</a:t>
            </a:r>
          </a:p>
        </p:txBody>
      </p:sp>
      <p:pic>
        <p:nvPicPr>
          <p:cNvPr id="7" name="Picture 6">
            <a:extLst>
              <a:ext uri="{FF2B5EF4-FFF2-40B4-BE49-F238E27FC236}">
                <a16:creationId xmlns:a16="http://schemas.microsoft.com/office/drawing/2014/main" id="{33C24D85-53EF-4C87-B429-E79761DFAB15}"/>
              </a:ext>
            </a:extLst>
          </p:cNvPr>
          <p:cNvPicPr>
            <a:picLocks noChangeAspect="1"/>
          </p:cNvPicPr>
          <p:nvPr/>
        </p:nvPicPr>
        <p:blipFill>
          <a:blip r:embed="rId3"/>
          <a:stretch>
            <a:fillRect/>
          </a:stretch>
        </p:blipFill>
        <p:spPr>
          <a:xfrm>
            <a:off x="3747844" y="1144686"/>
            <a:ext cx="7450039" cy="1796463"/>
          </a:xfrm>
          <a:prstGeom prst="rect">
            <a:avLst/>
          </a:prstGeom>
        </p:spPr>
      </p:pic>
      <p:pic>
        <p:nvPicPr>
          <p:cNvPr id="10" name="Picture 9">
            <a:extLst>
              <a:ext uri="{FF2B5EF4-FFF2-40B4-BE49-F238E27FC236}">
                <a16:creationId xmlns:a16="http://schemas.microsoft.com/office/drawing/2014/main" id="{7D312376-EA82-4D74-86F4-104E3E9EFC3A}"/>
              </a:ext>
            </a:extLst>
          </p:cNvPr>
          <p:cNvPicPr>
            <a:picLocks noChangeAspect="1"/>
          </p:cNvPicPr>
          <p:nvPr/>
        </p:nvPicPr>
        <p:blipFill>
          <a:blip r:embed="rId4"/>
          <a:stretch>
            <a:fillRect/>
          </a:stretch>
        </p:blipFill>
        <p:spPr>
          <a:xfrm>
            <a:off x="3605212" y="3775133"/>
            <a:ext cx="7215187" cy="257108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B31E38-A621-4D37-B54E-D9C3C6053B81}"/>
                  </a:ext>
                </a:extLst>
              </p:cNvPr>
              <p:cNvSpPr txBox="1"/>
              <p:nvPr/>
            </p:nvSpPr>
            <p:spPr>
              <a:xfrm>
                <a:off x="3961227" y="3082867"/>
                <a:ext cx="6098344" cy="594330"/>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𝐹𝑖𝑛𝑑</m:t>
                    </m:r>
                    <m:r>
                      <a:rPr lang="en-US" b="0" i="1" dirty="0" smtClean="0">
                        <a:latin typeface="Cambria Math" panose="02040503050406030204" pitchFamily="18" charset="0"/>
                      </a:rPr>
                      <m:t> </m:t>
                    </m:r>
                    <m:r>
                      <a:rPr lang="en-US" b="0" i="1" dirty="0" smtClean="0">
                        <a:latin typeface="Cambria Math" panose="02040503050406030204" pitchFamily="18" charset="0"/>
                      </a:rPr>
                      <m:t>𝑐</m:t>
                    </m:r>
                    <m:r>
                      <a:rPr lang="en-US" b="0" i="1" dirty="0" smtClean="0">
                        <a:latin typeface="Cambria Math" panose="02040503050406030204" pitchFamily="18" charset="0"/>
                      </a:rPr>
                      <m:t> </m:t>
                    </m:r>
                    <m:r>
                      <a:rPr lang="en-US" b="0" i="1" dirty="0" smtClean="0">
                        <a:latin typeface="Cambria Math" panose="02040503050406030204" pitchFamily="18" charset="0"/>
                      </a:rPr>
                      <m:t>𝑠𝑢𝑐h</m:t>
                    </m:r>
                    <m:r>
                      <a:rPr lang="en-US" b="0" i="1" dirty="0" smtClean="0">
                        <a:latin typeface="Cambria Math" panose="02040503050406030204" pitchFamily="18" charset="0"/>
                      </a:rPr>
                      <m:t> </m:t>
                    </m:r>
                    <m:r>
                      <a:rPr lang="en-US" b="0" i="1" dirty="0" smtClean="0">
                        <a:latin typeface="Cambria Math" panose="02040503050406030204" pitchFamily="18" charset="0"/>
                      </a:rPr>
                      <m:t>𝑡h𝑎𝑡</m:t>
                    </m:r>
                    <m:r>
                      <a:rPr lang="en-US" b="0" i="1" dirty="0" smtClean="0">
                        <a:latin typeface="Cambria Math" panose="02040503050406030204" pitchFamily="18" charset="0"/>
                      </a:rPr>
                      <m:t>,</m:t>
                    </m:r>
                    <m:r>
                      <m:rPr>
                        <m:nor/>
                      </m:rPr>
                      <a:rPr lang="en-US" b="0" i="0" dirty="0" smtClean="0">
                        <a:latin typeface="Cambria Math" panose="02040503050406030204" pitchFamily="18" charset="0"/>
                      </a:rPr>
                      <m:t> </m:t>
                    </m:r>
                    <m:r>
                      <a:rPr lang="en-US" b="0" i="1" smtClean="0">
                        <a:latin typeface="Cambria Math" panose="02040503050406030204" pitchFamily="18" charset="0"/>
                      </a:rPr>
                      <m:t>𝑐</m:t>
                    </m:r>
                  </m:oMath>
                </a14:m>
                <a:r>
                  <a:rPr lang="en-US" dirty="0"/>
                  <a:t>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 </m:t>
                    </m:r>
                    <m:r>
                      <m:rPr>
                        <m:nor/>
                      </m:rPr>
                      <a:rPr lang="en-US" dirty="0">
                        <a:latin typeface="Cambria Math" panose="02040503050406030204" pitchFamily="18" charset="0"/>
                      </a:rPr>
                      <m:t>b</m:t>
                    </m:r>
                    <m:r>
                      <a:rPr lang="en-US" i="1" dirty="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a:latin typeface="Cambria Math" panose="02040503050406030204" pitchFamily="18" charset="0"/>
                          </a:rPr>
                          <m:t>b</m:t>
                        </m:r>
                        <m:r>
                          <m:rPr>
                            <m:nor/>
                          </m:rPr>
                          <a:rPr lang="en-US" dirty="0"/>
                          <m:t> </m:t>
                        </m:r>
                      </m:e>
                    </m:d>
                    <m:f>
                      <m:fPr>
                        <m:ctrlPr>
                          <a:rPr lang="en-US" i="1">
                            <a:latin typeface="Cambria Math" panose="02040503050406030204" pitchFamily="18" charset="0"/>
                          </a:rPr>
                        </m:ctrlPr>
                      </m:fPr>
                      <m:num>
                        <m:r>
                          <a:rPr lang="en-US" i="1" dirty="0">
                            <a:latin typeface="Cambria Math" panose="02040503050406030204" pitchFamily="18" charset="0"/>
                          </a:rPr>
                          <m:t>(</m:t>
                        </m:r>
                        <m:r>
                          <m:rPr>
                            <m:nor/>
                          </m:rPr>
                          <a:rPr lang="en-US" dirty="0">
                            <a:latin typeface="Cambria Math" panose="02040503050406030204" pitchFamily="18" charset="0"/>
                          </a:rPr>
                          <m:t>b</m:t>
                        </m:r>
                        <m:r>
                          <m:rPr>
                            <m:nor/>
                          </m:rPr>
                          <a:rPr lang="en-US" dirty="0"/>
                          <m:t> </m:t>
                        </m:r>
                        <m:r>
                          <a:rPr lang="en-US" i="1">
                            <a:latin typeface="Cambria Math" panose="02040503050406030204" pitchFamily="18" charset="0"/>
                          </a:rPr>
                          <m:t>−</m:t>
                        </m:r>
                        <m:r>
                          <m:rPr>
                            <m:nor/>
                          </m:rPr>
                          <a:rPr lang="en-US">
                            <a:latin typeface="Cambria Math" panose="02040503050406030204" pitchFamily="18" charset="0"/>
                          </a:rPr>
                          <m:t>a</m:t>
                        </m:r>
                        <m:r>
                          <a:rPr lang="en-US" i="1" dirty="0">
                            <a:latin typeface="Cambria Math" panose="02040503050406030204" pitchFamily="18" charset="0"/>
                          </a:rPr>
                          <m:t>)</m:t>
                        </m:r>
                      </m:num>
                      <m:den>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a:latin typeface="Cambria Math" panose="02040503050406030204" pitchFamily="18" charset="0"/>
                              </a:rPr>
                              <m:t>b</m:t>
                            </m:r>
                            <m:r>
                              <m:rPr>
                                <m:nor/>
                              </m:rPr>
                              <a:rPr lang="en-US" dirty="0"/>
                              <m:t> </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n-US">
                                <a:latin typeface="Cambria Math" panose="02040503050406030204" pitchFamily="18" charset="0"/>
                              </a:rPr>
                              <m:t>a</m:t>
                            </m:r>
                            <m:r>
                              <m:rPr>
                                <m:nor/>
                              </m:rPr>
                              <a:rPr lang="en-US" dirty="0"/>
                              <m:t> </m:t>
                            </m:r>
                          </m:e>
                        </m:d>
                      </m:den>
                    </m:f>
                  </m:oMath>
                </a14:m>
                <a:endParaRPr lang="en-US" dirty="0"/>
              </a:p>
            </p:txBody>
          </p:sp>
        </mc:Choice>
        <mc:Fallback xmlns="">
          <p:sp>
            <p:nvSpPr>
              <p:cNvPr id="14" name="TextBox 13">
                <a:extLst>
                  <a:ext uri="{FF2B5EF4-FFF2-40B4-BE49-F238E27FC236}">
                    <a16:creationId xmlns:a16="http://schemas.microsoft.com/office/drawing/2014/main" id="{E3B31E38-A621-4D37-B54E-D9C3C6053B81}"/>
                  </a:ext>
                </a:extLst>
              </p:cNvPr>
              <p:cNvSpPr txBox="1">
                <a:spLocks noRot="1" noChangeAspect="1" noMove="1" noResize="1" noEditPoints="1" noAdjustHandles="1" noChangeArrowheads="1" noChangeShapeType="1" noTextEdit="1"/>
              </p:cNvSpPr>
              <p:nvPr/>
            </p:nvSpPr>
            <p:spPr>
              <a:xfrm>
                <a:off x="3961227" y="3082867"/>
                <a:ext cx="6098344" cy="594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92843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3394</TotalTime>
  <Words>8521</Words>
  <Application>Microsoft Office PowerPoint</Application>
  <PresentationFormat>Widescreen</PresentationFormat>
  <Paragraphs>3653</Paragraphs>
  <Slides>174</Slides>
  <Notes>91</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174</vt:i4>
      </vt:variant>
    </vt:vector>
  </HeadingPairs>
  <TitlesOfParts>
    <vt:vector size="190" baseType="lpstr">
      <vt:lpstr>Arial</vt:lpstr>
      <vt:lpstr>Calibri</vt:lpstr>
      <vt:lpstr>Cambria Math</vt:lpstr>
      <vt:lpstr>CastleT</vt:lpstr>
      <vt:lpstr>Corbel</vt:lpstr>
      <vt:lpstr>Generic23-Regular</vt:lpstr>
      <vt:lpstr>Generic24-Regular</vt:lpstr>
      <vt:lpstr>Generic25-Regular</vt:lpstr>
      <vt:lpstr>Generic4021-Regular</vt:lpstr>
      <vt:lpstr>Generic4022-Regular</vt:lpstr>
      <vt:lpstr>Times New Roman</vt:lpstr>
      <vt:lpstr>TimesNewRomanPS-BoldMT</vt:lpstr>
      <vt:lpstr>Wingdings</vt:lpstr>
      <vt:lpstr>Wingdings 2</vt:lpstr>
      <vt:lpstr>Frame</vt:lpstr>
      <vt:lpstr>Equation</vt:lpstr>
      <vt:lpstr>PowerPoint Presentation</vt:lpstr>
      <vt:lpstr>Introduction</vt:lpstr>
      <vt:lpstr>Accuracy and Precision</vt:lpstr>
      <vt:lpstr>Types of Errors</vt:lpstr>
      <vt:lpstr> </vt:lpstr>
      <vt:lpstr>Ex. of Types of Errors</vt:lpstr>
      <vt:lpstr> </vt:lpstr>
      <vt:lpstr>Sources of Errors</vt:lpstr>
      <vt:lpstr> </vt:lpstr>
      <vt:lpstr>PowerPoint Presentation</vt:lpstr>
      <vt:lpstr>Example - 3</vt:lpstr>
      <vt:lpstr>Example - 4</vt:lpstr>
      <vt:lpstr>Example - 5</vt:lpstr>
      <vt:lpstr>Example - 6</vt:lpstr>
      <vt:lpstr>Example - 7</vt:lpstr>
      <vt:lpstr>Example - 8</vt:lpstr>
      <vt:lpstr>Example - 9</vt:lpstr>
      <vt:lpstr>Examples</vt:lpstr>
      <vt:lpstr>Examples</vt:lpstr>
      <vt:lpstr>Example - 11</vt:lpstr>
      <vt:lpstr>Example - 12</vt:lpstr>
      <vt:lpstr>Example - 12</vt:lpstr>
      <vt:lpstr>PowerPoint Presentation</vt:lpstr>
      <vt:lpstr>Solution of Nonlinear Equations</vt:lpstr>
      <vt:lpstr>Solution of Nonlinear Equations</vt:lpstr>
      <vt:lpstr>Methods for Solving Nonlinear Equations</vt:lpstr>
      <vt:lpstr>Approximate solutions of nonlinear equations</vt:lpstr>
      <vt:lpstr>Numerical Methods to find Roots  of Algebraic</vt:lpstr>
      <vt:lpstr>Intermediate value property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Bisection Method (Bolzano Method)</vt:lpstr>
      <vt:lpstr>Bisection Method (Bolzano Method)</vt:lpstr>
      <vt:lpstr>Bisection Method (Bolzano Method)</vt:lpstr>
      <vt:lpstr>Bisection Method (Bolzano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Bisection Method (Bolzano Method)</vt:lpstr>
      <vt:lpstr>PowerPoint Presentation</vt:lpstr>
      <vt:lpstr>PowerPoint Presentation</vt:lpstr>
      <vt:lpstr>PowerPoint Presentation</vt:lpstr>
      <vt:lpstr>Bisection Method (Bolzano Method)</vt:lpstr>
      <vt:lpstr>PowerPoint Presentation</vt:lpstr>
      <vt:lpstr>PowerPoint Presentation</vt:lpstr>
      <vt:lpstr>PowerPoint Presentation</vt:lpstr>
      <vt:lpstr>PowerPoint Presentation</vt:lpstr>
      <vt:lpstr>PowerPoint Presentation</vt:lpstr>
      <vt:lpstr>Bisection Method (Bolzano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Examples</vt:lpstr>
      <vt:lpstr>Regula Falsi Method ( False Position Method)</vt:lpstr>
      <vt:lpstr>PowerPoint Presentation</vt:lpstr>
      <vt:lpstr>Regula Falsi Method ( False Position Method)</vt:lpstr>
      <vt:lpstr>Regula Falsi Method ( False Position Method)</vt:lpstr>
      <vt:lpstr>PowerPoint Presentation</vt:lpstr>
      <vt:lpstr>Regula Falsi Method ( False Position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Secant Method</vt:lpstr>
      <vt:lpstr>Secant Method</vt:lpstr>
      <vt:lpstr>Secant Maethod</vt:lpstr>
      <vt:lpstr>Examples</vt:lpstr>
      <vt:lpstr>PowerPoint Presentation</vt:lpstr>
      <vt:lpstr>PowerPoint Presentation</vt:lpstr>
      <vt:lpstr>PowerPoint Presentation</vt:lpstr>
      <vt:lpstr>PowerPoint Presentation</vt:lpstr>
      <vt:lpstr>Examples</vt:lpstr>
      <vt:lpstr>PowerPoint Presentation</vt:lpstr>
      <vt:lpstr>PowerPoint Presentation</vt:lpstr>
      <vt:lpstr>PowerPoint Presentation</vt:lpstr>
      <vt:lpstr>Examples</vt:lpstr>
      <vt:lpstr>PowerPoint Presentation</vt:lpstr>
      <vt:lpstr>Examples</vt:lpstr>
      <vt:lpstr>PowerPoint Presentation</vt:lpstr>
      <vt:lpstr>PowerPoint Presentation</vt:lpstr>
      <vt:lpstr>PowerPoint Presentation</vt:lpstr>
      <vt:lpstr>PowerPoint Presentation</vt:lpstr>
      <vt:lpstr>PowerPoint Presentation</vt:lpstr>
      <vt:lpstr>Observation</vt:lpstr>
      <vt:lpstr>Practice examples</vt:lpstr>
      <vt:lpstr>Newton- Raphson Method</vt:lpstr>
      <vt:lpstr>Newton- Raphson Method</vt:lpstr>
      <vt:lpstr>Newton- Raphson Method</vt:lpstr>
      <vt:lpstr>Newton- Raphson Method</vt:lpstr>
      <vt:lpstr>Example-1</vt:lpstr>
      <vt:lpstr>Example-1</vt:lpstr>
      <vt:lpstr>PowerPoint Presentation</vt:lpstr>
      <vt:lpstr>PowerPoint Presentation</vt:lpstr>
      <vt:lpstr>PowerPoint Presentation</vt:lpstr>
      <vt:lpstr>PowerPoint Presentation</vt:lpstr>
      <vt:lpstr>Example-2</vt:lpstr>
      <vt:lpstr>Example-2</vt:lpstr>
      <vt:lpstr>PowerPoint Presentation</vt:lpstr>
      <vt:lpstr>PowerPoint Presentation</vt:lpstr>
      <vt:lpstr>PowerPoint Presentation</vt:lpstr>
      <vt:lpstr>Example-3</vt:lpstr>
      <vt:lpstr>Example-3</vt:lpstr>
      <vt:lpstr>PowerPoint Presentation</vt:lpstr>
      <vt:lpstr>PowerPoint Presentation</vt:lpstr>
      <vt:lpstr>PowerPoint Presentation</vt:lpstr>
      <vt:lpstr>Example-4</vt:lpstr>
      <vt:lpstr>Example-4</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online  certificate  course</dc:title>
  <dc:creator>Deepak Mashru</dc:creator>
  <cp:lastModifiedBy>Dhaiwat Trivedi</cp:lastModifiedBy>
  <cp:revision>515</cp:revision>
  <dcterms:created xsi:type="dcterms:W3CDTF">2019-05-12T04:30:40Z</dcterms:created>
  <dcterms:modified xsi:type="dcterms:W3CDTF">2023-10-30T06:36:37Z</dcterms:modified>
</cp:coreProperties>
</file>